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78" r:id="rId5"/>
    <p:sldId id="260" r:id="rId6"/>
    <p:sldId id="261" r:id="rId7"/>
    <p:sldId id="262" r:id="rId8"/>
    <p:sldId id="264" r:id="rId9"/>
    <p:sldId id="265" r:id="rId10"/>
    <p:sldId id="266" r:id="rId11"/>
    <p:sldId id="267" r:id="rId12"/>
    <p:sldId id="284" r:id="rId13"/>
    <p:sldId id="280" r:id="rId14"/>
    <p:sldId id="281" r:id="rId15"/>
    <p:sldId id="268" r:id="rId16"/>
    <p:sldId id="285" r:id="rId17"/>
    <p:sldId id="269" r:id="rId18"/>
    <p:sldId id="270" r:id="rId19"/>
    <p:sldId id="271" r:id="rId20"/>
    <p:sldId id="272" r:id="rId21"/>
    <p:sldId id="273" r:id="rId22"/>
    <p:sldId id="286" r:id="rId23"/>
    <p:sldId id="287" r:id="rId24"/>
    <p:sldId id="283" r:id="rId25"/>
    <p:sldId id="274" r:id="rId26"/>
    <p:sldId id="277" r:id="rId27"/>
    <p:sldId id="282" r:id="rId2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78" y="-144"/>
      </p:cViewPr>
      <p:guideLst>
        <p:guide orient="horz" pos="2160"/>
        <p:guide pos="2880"/>
      </p:guideLst>
    </p:cSldViewPr>
  </p:slideViewPr>
  <p:notesTextViewPr>
    <p:cViewPr>
      <p:scale>
        <a:sx n="100" d="100"/>
        <a:sy n="100" d="100"/>
      </p:scale>
      <p:origin x="0" y="0"/>
    </p:cViewPr>
  </p:notesText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FE65B851-8B0D-4628-908E-3F1788419A80}" type="datetimeFigureOut">
              <a:rPr lang="de-DE" smtClean="0"/>
              <a:pPr/>
              <a:t>15.09.2015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1344A54-1861-4ADA-BF02-2880F84069E0}"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E65B851-8B0D-4628-908E-3F1788419A80}" type="datetimeFigureOut">
              <a:rPr lang="de-DE" smtClean="0"/>
              <a:pPr/>
              <a:t>15.09.2015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1344A54-1861-4ADA-BF02-2880F84069E0}"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E65B851-8B0D-4628-908E-3F1788419A80}" type="datetimeFigureOut">
              <a:rPr lang="de-DE" smtClean="0"/>
              <a:pPr/>
              <a:t>15.09.2015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1344A54-1861-4ADA-BF02-2880F84069E0}"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E65B851-8B0D-4628-908E-3F1788419A80}" type="datetimeFigureOut">
              <a:rPr lang="de-DE" smtClean="0"/>
              <a:pPr/>
              <a:t>15.09.2015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1344A54-1861-4ADA-BF02-2880F84069E0}"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FE65B851-8B0D-4628-908E-3F1788419A80}" type="datetimeFigureOut">
              <a:rPr lang="de-DE" smtClean="0"/>
              <a:pPr/>
              <a:t>15.09.2015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1344A54-1861-4ADA-BF02-2880F84069E0}"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FE65B851-8B0D-4628-908E-3F1788419A80}" type="datetimeFigureOut">
              <a:rPr lang="de-DE" smtClean="0"/>
              <a:pPr/>
              <a:t>15.09.2015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1344A54-1861-4ADA-BF02-2880F84069E0}"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E65B851-8B0D-4628-908E-3F1788419A80}" type="datetimeFigureOut">
              <a:rPr lang="de-DE" smtClean="0"/>
              <a:pPr/>
              <a:t>15.09.2015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1344A54-1861-4ADA-BF02-2880F84069E0}"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FE65B851-8B0D-4628-908E-3F1788419A80}" type="datetimeFigureOut">
              <a:rPr lang="de-DE" smtClean="0"/>
              <a:pPr/>
              <a:t>15.09.2015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1344A54-1861-4ADA-BF02-2880F84069E0}"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E65B851-8B0D-4628-908E-3F1788419A80}" type="datetimeFigureOut">
              <a:rPr lang="de-DE" smtClean="0"/>
              <a:pPr/>
              <a:t>15.09.2015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1344A54-1861-4ADA-BF02-2880F84069E0}"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FE65B851-8B0D-4628-908E-3F1788419A80}" type="datetimeFigureOut">
              <a:rPr lang="de-DE" smtClean="0"/>
              <a:pPr/>
              <a:t>15.09.2015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1344A54-1861-4ADA-BF02-2880F84069E0}"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FE65B851-8B0D-4628-908E-3F1788419A80}" type="datetimeFigureOut">
              <a:rPr lang="de-DE" smtClean="0"/>
              <a:pPr/>
              <a:t>15.09.2015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1344A54-1861-4ADA-BF02-2880F84069E0}"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5B851-8B0D-4628-908E-3F1788419A80}" type="datetimeFigureOut">
              <a:rPr lang="de-DE" smtClean="0"/>
              <a:pPr/>
              <a:t>15.09.2015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44A54-1861-4ADA-BF02-2880F84069E0}"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3" Type="http://schemas.openxmlformats.org/officeDocument/2006/relationships/image" Target="../media/image56.png"/><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image" Target="../media/image55.png"/><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6.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19" Type="http://schemas.openxmlformats.org/officeDocument/2006/relationships/image" Target="../media/image72.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5.png"/></Relationships>
</file>

<file path=ppt/slides/_rels/slide19.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18" Type="http://schemas.openxmlformats.org/officeDocument/2006/relationships/image" Target="../media/image92.png"/><Relationship Id="rId3" Type="http://schemas.openxmlformats.org/officeDocument/2006/relationships/image" Target="../media/image77.png"/><Relationship Id="rId21" Type="http://schemas.openxmlformats.org/officeDocument/2006/relationships/image" Target="../media/image95.png"/><Relationship Id="rId7" Type="http://schemas.openxmlformats.org/officeDocument/2006/relationships/image" Target="../media/image81.png"/><Relationship Id="rId12" Type="http://schemas.openxmlformats.org/officeDocument/2006/relationships/image" Target="../media/image86.png"/><Relationship Id="rId17" Type="http://schemas.openxmlformats.org/officeDocument/2006/relationships/image" Target="../media/image91.png"/><Relationship Id="rId2" Type="http://schemas.openxmlformats.org/officeDocument/2006/relationships/image" Target="../media/image76.png"/><Relationship Id="rId16" Type="http://schemas.openxmlformats.org/officeDocument/2006/relationships/image" Target="../media/image90.png"/><Relationship Id="rId20" Type="http://schemas.openxmlformats.org/officeDocument/2006/relationships/image" Target="../media/image94.png"/><Relationship Id="rId1" Type="http://schemas.openxmlformats.org/officeDocument/2006/relationships/slideLayout" Target="../slideLayouts/slideLayout6.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5" Type="http://schemas.openxmlformats.org/officeDocument/2006/relationships/image" Target="../media/image89.png"/><Relationship Id="rId10" Type="http://schemas.openxmlformats.org/officeDocument/2006/relationships/image" Target="../media/image84.png"/><Relationship Id="rId19" Type="http://schemas.openxmlformats.org/officeDocument/2006/relationships/image" Target="../media/image93.png"/><Relationship Id="rId4" Type="http://schemas.openxmlformats.org/officeDocument/2006/relationships/image" Target="../media/image78.png"/><Relationship Id="rId9" Type="http://schemas.openxmlformats.org/officeDocument/2006/relationships/image" Target="../media/image83.png"/><Relationship Id="rId14" Type="http://schemas.openxmlformats.org/officeDocument/2006/relationships/image" Target="../media/image8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6.xml"/><Relationship Id="rId5" Type="http://schemas.openxmlformats.org/officeDocument/2006/relationships/image" Target="../media/image101.png"/><Relationship Id="rId4" Type="http://schemas.openxmlformats.org/officeDocument/2006/relationships/image" Target="../media/image100.png"/></Relationships>
</file>

<file path=ppt/slides/_rels/slide22.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3.png"/><Relationship Id="rId3" Type="http://schemas.openxmlformats.org/officeDocument/2006/relationships/image" Target="../media/image103.png"/><Relationship Id="rId7" Type="http://schemas.openxmlformats.org/officeDocument/2006/relationships/image" Target="../media/image107.png"/><Relationship Id="rId12" Type="http://schemas.openxmlformats.org/officeDocument/2006/relationships/image" Target="../media/image112.png"/><Relationship Id="rId2" Type="http://schemas.openxmlformats.org/officeDocument/2006/relationships/image" Target="../media/image102.png"/><Relationship Id="rId1" Type="http://schemas.openxmlformats.org/officeDocument/2006/relationships/slideLayout" Target="../slideLayouts/slideLayout6.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5.png"/><Relationship Id="rId10" Type="http://schemas.openxmlformats.org/officeDocument/2006/relationships/image" Target="../media/image110.png"/><Relationship Id="rId4" Type="http://schemas.openxmlformats.org/officeDocument/2006/relationships/image" Target="../media/image104.png"/><Relationship Id="rId9" Type="http://schemas.openxmlformats.org/officeDocument/2006/relationships/image" Target="../media/image109.png"/><Relationship Id="rId14" Type="http://schemas.openxmlformats.org/officeDocument/2006/relationships/image" Target="../media/image114.png"/></Relationships>
</file>

<file path=ppt/slides/_rels/slide23.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image" Target="../media/image115.png"/><Relationship Id="rId1" Type="http://schemas.openxmlformats.org/officeDocument/2006/relationships/slideLayout" Target="../slideLayouts/slideLayout6.xml"/><Relationship Id="rId6" Type="http://schemas.openxmlformats.org/officeDocument/2006/relationships/image" Target="../media/image119.png"/><Relationship Id="rId5" Type="http://schemas.openxmlformats.org/officeDocument/2006/relationships/image" Target="../media/image118.png"/><Relationship Id="rId10" Type="http://schemas.openxmlformats.org/officeDocument/2006/relationships/image" Target="../media/image122.png"/><Relationship Id="rId4" Type="http://schemas.openxmlformats.org/officeDocument/2006/relationships/image" Target="../media/image117.png"/><Relationship Id="rId9" Type="http://schemas.openxmlformats.org/officeDocument/2006/relationships/image" Target="../media/image121.png"/></Relationships>
</file>

<file path=ppt/slides/_rels/slide2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100.png"/><Relationship Id="rId1" Type="http://schemas.openxmlformats.org/officeDocument/2006/relationships/slideLayout" Target="../slideLayouts/slideLayout6.xml"/><Relationship Id="rId5" Type="http://schemas.openxmlformats.org/officeDocument/2006/relationships/image" Target="../media/image123.png"/><Relationship Id="rId4" Type="http://schemas.openxmlformats.org/officeDocument/2006/relationships/image" Target="../media/image99.png"/></Relationships>
</file>

<file path=ppt/slides/_rels/slide25.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1590" y="3429000"/>
            <a:ext cx="7772400" cy="3195355"/>
          </a:xfrm>
        </p:spPr>
        <p:txBody>
          <a:bodyPr>
            <a:normAutofit fontScale="90000"/>
          </a:bodyPr>
          <a:lstStyle/>
          <a:p>
            <a:pPr algn="l"/>
            <a:r>
              <a:rPr lang="de-DE" sz="3600" dirty="0" smtClean="0"/>
              <a:t>Ideen für die Deckblatt-Gestaltung:</a:t>
            </a:r>
            <a:br>
              <a:rPr lang="de-DE" sz="3600" dirty="0" smtClean="0"/>
            </a:br>
            <a:r>
              <a:rPr lang="de-DE" sz="2000" dirty="0" smtClean="0"/>
              <a:t>kreativ gestalten mit vielen Fotos, dem Namen </a:t>
            </a:r>
            <a:br>
              <a:rPr lang="de-DE" sz="2000" dirty="0" smtClean="0"/>
            </a:br>
            <a:r>
              <a:rPr lang="de-DE" sz="1800" dirty="0" smtClean="0"/>
              <a:t/>
            </a:r>
            <a:br>
              <a:rPr lang="de-DE" sz="1800" dirty="0" smtClean="0"/>
            </a:br>
            <a:r>
              <a:rPr lang="de-DE" sz="1300" u="sng" dirty="0" smtClean="0"/>
              <a:t>Evtl. sollte auch ein Leserhinweis wie dieser drauf:</a:t>
            </a:r>
            <a:r>
              <a:rPr lang="de-DE" sz="2700" dirty="0" smtClean="0"/>
              <a:t/>
            </a:r>
            <a:br>
              <a:rPr lang="de-DE" sz="2700" dirty="0" smtClean="0"/>
            </a:br>
            <a:r>
              <a:rPr lang="de-DE" sz="1200" dirty="0" smtClean="0"/>
              <a:t/>
            </a:r>
            <a:br>
              <a:rPr lang="de-DE" sz="1200" dirty="0" smtClean="0"/>
            </a:br>
            <a:r>
              <a:rPr lang="de-DE" sz="1100" dirty="0" smtClean="0"/>
              <a:t>Dieses Buch hilft dir, mich etwas besser kennenzulernen und zeigt dir, wie ich kommuniziere. </a:t>
            </a:r>
            <a:br>
              <a:rPr lang="de-DE" sz="1100" dirty="0" smtClean="0"/>
            </a:br>
            <a:r>
              <a:rPr lang="de-DE" sz="1100" dirty="0" smtClean="0"/>
              <a:t>Bitte schaue es mit mir zusammen an, damit wir dabei miteinander ins Gespräch kommen können! </a:t>
            </a:r>
            <a:br>
              <a:rPr lang="de-DE" sz="1100" dirty="0" smtClean="0"/>
            </a:br>
            <a:r>
              <a:rPr lang="de-DE" sz="1100" dirty="0" smtClean="0"/>
              <a:t>Du musst mich auf jeden Fall fragen, bevor du es dir anschaust!</a:t>
            </a:r>
            <a:br>
              <a:rPr lang="de-DE" sz="1100" dirty="0" smtClean="0"/>
            </a:br>
            <a:r>
              <a:rPr lang="de-DE" sz="1100" dirty="0" smtClean="0"/>
              <a:t/>
            </a:r>
            <a:br>
              <a:rPr lang="de-DE" sz="1100" dirty="0" smtClean="0"/>
            </a:br>
            <a:r>
              <a:rPr lang="de-DE" sz="1100" dirty="0" smtClean="0"/>
              <a:t>Gehe bitte immer davon aus, dass ich alles, was du in meiner Anwesenheit über mich redest, verstehe. </a:t>
            </a:r>
            <a:br>
              <a:rPr lang="de-DE" sz="1100" dirty="0" smtClean="0"/>
            </a:br>
            <a:r>
              <a:rPr lang="de-DE" sz="1100" dirty="0" smtClean="0"/>
              <a:t>Sprich bitte immer mit mir und nicht über mich. </a:t>
            </a:r>
            <a:br>
              <a:rPr lang="de-DE" sz="1100" dirty="0" smtClean="0"/>
            </a:br>
            <a:r>
              <a:rPr lang="de-DE" sz="1100" dirty="0" smtClean="0"/>
              <a:t>Beziehe mich überall mit ein, und lass mich nicht einfach daneben stehen.  </a:t>
            </a:r>
            <a:br>
              <a:rPr lang="de-DE" sz="1100" dirty="0" smtClean="0"/>
            </a:br>
            <a:r>
              <a:rPr lang="de-DE" sz="1100" dirty="0" smtClean="0"/>
              <a:t>Gestatte mir, dass ich mich manchmal ärgere, wenn ich mich unverstanden fühle.</a:t>
            </a:r>
            <a:r>
              <a:rPr lang="de-DE" sz="2800" dirty="0" smtClean="0"/>
              <a:t/>
            </a:r>
            <a:br>
              <a:rPr lang="de-DE" sz="2800" dirty="0" smtClean="0"/>
            </a:br>
            <a:endParaRPr lang="de-DE" dirty="0"/>
          </a:p>
        </p:txBody>
      </p:sp>
      <p:sp>
        <p:nvSpPr>
          <p:cNvPr id="3" name="Titel 1"/>
          <p:cNvSpPr txBox="1">
            <a:spLocks/>
          </p:cNvSpPr>
          <p:nvPr/>
        </p:nvSpPr>
        <p:spPr>
          <a:xfrm>
            <a:off x="611560" y="863715"/>
            <a:ext cx="7772400" cy="211523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800" b="0" i="0" u="none" strike="noStrike" kern="1200" cap="none" spc="0" normalizeH="0" baseline="0" noProof="0" dirty="0" smtClean="0">
                <a:ln>
                  <a:noFill/>
                </a:ln>
                <a:solidFill>
                  <a:schemeClr val="accent1">
                    <a:lumMod val="75000"/>
                  </a:schemeClr>
                </a:solidFill>
                <a:effectLst/>
                <a:uLnTx/>
                <a:uFillTx/>
                <a:latin typeface="+mj-lt"/>
                <a:ea typeface="+mj-ea"/>
                <a:cs typeface="+mj-cs"/>
              </a:rPr>
              <a:t>Ich-Buch</a:t>
            </a:r>
            <a:r>
              <a:rPr kumimoji="0" lang="de-DE" sz="4400" b="0" i="0" u="none" strike="noStrike" kern="1200" cap="none" spc="0" normalizeH="0" baseline="0" noProof="0" dirty="0" smtClean="0">
                <a:ln>
                  <a:noFill/>
                </a:ln>
                <a:solidFill>
                  <a:schemeClr val="accent1">
                    <a:lumMod val="75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de-DE" sz="2200" b="0" i="0" u="none" strike="noStrike" kern="1200" cap="none" spc="0" normalizeH="0" baseline="0" noProof="0" dirty="0" smtClean="0">
              <a:ln>
                <a:noFill/>
              </a:ln>
              <a:solidFill>
                <a:schemeClr val="accent1">
                  <a:lumMod val="75000"/>
                </a:schemeClr>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2200" b="0" i="0" u="none" strike="noStrike" kern="1200" cap="none" spc="0" normalizeH="0" baseline="0" noProof="0" dirty="0" smtClean="0">
                <a:ln>
                  <a:noFill/>
                </a:ln>
                <a:solidFill>
                  <a:schemeClr val="accent1">
                    <a:lumMod val="75000"/>
                  </a:schemeClr>
                </a:solidFill>
                <a:effectLst/>
                <a:uLnTx/>
                <a:uFillTx/>
                <a:latin typeface="+mj-lt"/>
                <a:ea typeface="+mj-ea"/>
                <a:cs typeface="+mj-cs"/>
              </a:rPr>
              <a:t>für den Übergang Schule-Beruf</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2400" b="0" i="0" u="none" strike="noStrike" kern="1200" cap="none" spc="0" normalizeH="0" baseline="0" noProof="0" dirty="0" smtClean="0">
                <a:ln>
                  <a:noFill/>
                </a:ln>
                <a:solidFill>
                  <a:schemeClr val="accent1">
                    <a:lumMod val="75000"/>
                  </a:schemeClr>
                </a:solidFill>
                <a:effectLst/>
                <a:uLnTx/>
                <a:uFillTx/>
                <a:latin typeface="+mj-lt"/>
                <a:ea typeface="+mj-ea"/>
                <a:cs typeface="+mj-cs"/>
              </a:rPr>
              <a:t> </a:t>
            </a:r>
            <a:r>
              <a:rPr kumimoji="0" lang="de-DE" sz="1200" b="0" i="0" u="none" strike="noStrike" kern="1200" cap="none" spc="0" normalizeH="0" baseline="0" noProof="0" dirty="0" smtClean="0">
                <a:ln>
                  <a:noFill/>
                </a:ln>
                <a:solidFill>
                  <a:schemeClr val="accent1">
                    <a:lumMod val="75000"/>
                  </a:schemeClr>
                </a:solidFill>
                <a:effectLst/>
                <a:uLnTx/>
                <a:uFillTx/>
                <a:latin typeface="+mj-lt"/>
                <a:ea typeface="+mj-ea"/>
                <a:cs typeface="+mj-cs"/>
              </a:rPr>
              <a:t>Version 2.0_Stand 09/2015</a:t>
            </a:r>
            <a:endParaRPr kumimoji="0" lang="de-DE" sz="24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pic>
        <p:nvPicPr>
          <p:cNvPr id="1026" name="Picture 2" descr="C:\Schule\UK\Bilder und Symbole\METACOM 6.0\PNG_ohne_Rahmen\TV_Audio_Foto\foto.png"/>
          <p:cNvPicPr>
            <a:picLocks noChangeAspect="1" noChangeArrowheads="1"/>
          </p:cNvPicPr>
          <p:nvPr/>
        </p:nvPicPr>
        <p:blipFill>
          <a:blip r:embed="rId2" cstate="print"/>
          <a:srcRect/>
          <a:stretch>
            <a:fillRect/>
          </a:stretch>
        </p:blipFill>
        <p:spPr bwMode="auto">
          <a:xfrm rot="633098">
            <a:off x="7036489" y="4292624"/>
            <a:ext cx="1166065" cy="97293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548680"/>
            <a:ext cx="7128792" cy="490066"/>
          </a:xfrm>
        </p:spPr>
        <p:txBody>
          <a:bodyPr>
            <a:normAutofit/>
          </a:bodyPr>
          <a:lstStyle/>
          <a:p>
            <a:pPr algn="l"/>
            <a:r>
              <a:rPr lang="de-DE" sz="2400" dirty="0" smtClean="0"/>
              <a:t>Das mag ich gerne!</a:t>
            </a:r>
            <a:endParaRPr lang="de-DE" sz="2400" dirty="0"/>
          </a:p>
        </p:txBody>
      </p:sp>
      <p:sp>
        <p:nvSpPr>
          <p:cNvPr id="7" name="Abgerundetes Rechteck 6"/>
          <p:cNvSpPr/>
          <p:nvPr/>
        </p:nvSpPr>
        <p:spPr>
          <a:xfrm>
            <a:off x="7884368" y="188640"/>
            <a:ext cx="792088" cy="792088"/>
          </a:xfrm>
          <a:prstGeom prst="roundRect">
            <a:avLst/>
          </a:prstGeom>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8" name="Abgerundetes Rechteck 7"/>
          <p:cNvSpPr/>
          <p:nvPr/>
        </p:nvSpPr>
        <p:spPr>
          <a:xfrm>
            <a:off x="25152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25152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1" name="Abgerundetes Rechteck 10"/>
          <p:cNvSpPr/>
          <p:nvPr/>
        </p:nvSpPr>
        <p:spPr>
          <a:xfrm>
            <a:off x="196171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196171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3" name="Abgerundetes Rechteck 12"/>
          <p:cNvSpPr/>
          <p:nvPr/>
        </p:nvSpPr>
        <p:spPr>
          <a:xfrm>
            <a:off x="367190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367190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5" name="Abgerundetes Rechteck 14"/>
          <p:cNvSpPr/>
          <p:nvPr/>
        </p:nvSpPr>
        <p:spPr>
          <a:xfrm>
            <a:off x="538209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538209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9" name="Abgerundetes Rechteck 18"/>
          <p:cNvSpPr/>
          <p:nvPr/>
        </p:nvSpPr>
        <p:spPr>
          <a:xfrm>
            <a:off x="25152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25152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1" name="Abgerundetes Rechteck 20"/>
          <p:cNvSpPr/>
          <p:nvPr/>
        </p:nvSpPr>
        <p:spPr>
          <a:xfrm>
            <a:off x="196171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196171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3" name="Abgerundetes Rechteck 22"/>
          <p:cNvSpPr/>
          <p:nvPr/>
        </p:nvSpPr>
        <p:spPr>
          <a:xfrm>
            <a:off x="367190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p:cNvSpPr txBox="1"/>
          <p:nvPr/>
        </p:nvSpPr>
        <p:spPr>
          <a:xfrm>
            <a:off x="367190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5" name="Abgerundetes Rechteck 24"/>
          <p:cNvSpPr/>
          <p:nvPr/>
        </p:nvSpPr>
        <p:spPr>
          <a:xfrm>
            <a:off x="538209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538209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9" name="Abgerundetes Rechteck 28"/>
          <p:cNvSpPr/>
          <p:nvPr/>
        </p:nvSpPr>
        <p:spPr>
          <a:xfrm>
            <a:off x="25152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25152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1" name="Abgerundetes Rechteck 30"/>
          <p:cNvSpPr/>
          <p:nvPr/>
        </p:nvSpPr>
        <p:spPr>
          <a:xfrm>
            <a:off x="196171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p:cNvSpPr txBox="1"/>
          <p:nvPr/>
        </p:nvSpPr>
        <p:spPr>
          <a:xfrm>
            <a:off x="196171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3" name="Abgerundetes Rechteck 32"/>
          <p:cNvSpPr/>
          <p:nvPr/>
        </p:nvSpPr>
        <p:spPr>
          <a:xfrm>
            <a:off x="367190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p:cNvSpPr txBox="1"/>
          <p:nvPr/>
        </p:nvSpPr>
        <p:spPr>
          <a:xfrm>
            <a:off x="367190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5" name="Abgerundetes Rechteck 34"/>
          <p:cNvSpPr/>
          <p:nvPr/>
        </p:nvSpPr>
        <p:spPr>
          <a:xfrm>
            <a:off x="538209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538209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cxnSp>
        <p:nvCxnSpPr>
          <p:cNvPr id="40" name="Gerade Verbindung 39"/>
          <p:cNvCxnSpPr/>
          <p:nvPr/>
        </p:nvCxnSpPr>
        <p:spPr>
          <a:xfrm>
            <a:off x="0" y="1124744"/>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9218" name="Picture 2" descr="C:\Schule\Bilder und Symbole\METACOM 6.0\PNG_ohne_Rahmen\Kleine_Worte\gern.png"/>
          <p:cNvPicPr>
            <a:picLocks noChangeAspect="1" noChangeArrowheads="1"/>
          </p:cNvPicPr>
          <p:nvPr/>
        </p:nvPicPr>
        <p:blipFill>
          <a:blip r:embed="rId2" cstate="print"/>
          <a:srcRect/>
          <a:stretch>
            <a:fillRect/>
          </a:stretch>
        </p:blipFill>
        <p:spPr bwMode="auto">
          <a:xfrm>
            <a:off x="7898610" y="233645"/>
            <a:ext cx="755137" cy="630070"/>
          </a:xfrm>
          <a:prstGeom prst="rect">
            <a:avLst/>
          </a:prstGeom>
          <a:noFill/>
        </p:spPr>
      </p:pic>
      <p:pic>
        <p:nvPicPr>
          <p:cNvPr id="41" name="Picture 2" descr="C:\Schule\Bilder und Symbole\METACOM 6.0\PNG_ohne_Rahmen\Kleine_Worte\gern.png"/>
          <p:cNvPicPr>
            <a:picLocks noChangeAspect="1" noChangeArrowheads="1"/>
          </p:cNvPicPr>
          <p:nvPr/>
        </p:nvPicPr>
        <p:blipFill>
          <a:blip r:embed="rId3" cstate="print"/>
          <a:srcRect/>
          <a:stretch>
            <a:fillRect/>
          </a:stretch>
        </p:blipFill>
        <p:spPr bwMode="auto">
          <a:xfrm>
            <a:off x="2951820" y="6526327"/>
            <a:ext cx="333240" cy="278048"/>
          </a:xfrm>
          <a:prstGeom prst="rect">
            <a:avLst/>
          </a:prstGeom>
          <a:noFill/>
        </p:spPr>
      </p:pic>
      <p:graphicFrame>
        <p:nvGraphicFramePr>
          <p:cNvPr id="38" name="Tabelle 37"/>
          <p:cNvGraphicFramePr>
            <a:graphicFrameLocks noGrp="1"/>
          </p:cNvGraphicFramePr>
          <p:nvPr/>
        </p:nvGraphicFramePr>
        <p:xfrm>
          <a:off x="0" y="6219310"/>
          <a:ext cx="9144025" cy="638690"/>
        </p:xfrm>
        <a:graphic>
          <a:graphicData uri="http://schemas.openxmlformats.org/drawingml/2006/table">
            <a:tbl>
              <a:tblPr firstRow="1" bandRow="1">
                <a:tableStyleId>{5940675A-B579-460E-94D1-54222C63F5DA}</a:tableStyleId>
              </a:tblPr>
              <a:tblGrid>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tblGrid>
              <a:tr h="638690">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51" name="Textfeld 50"/>
          <p:cNvSpPr txBox="1"/>
          <p:nvPr/>
        </p:nvSpPr>
        <p:spPr>
          <a:xfrm>
            <a:off x="3086835" y="6084295"/>
            <a:ext cx="276999" cy="638690"/>
          </a:xfrm>
          <a:prstGeom prst="rect">
            <a:avLst/>
          </a:prstGeom>
          <a:noFill/>
        </p:spPr>
        <p:txBody>
          <a:bodyPr vert="vert270" wrap="square" rtlCol="0">
            <a:spAutoFit/>
          </a:bodyPr>
          <a:lstStyle/>
          <a:p>
            <a:pPr algn="ctr"/>
            <a:r>
              <a:rPr lang="de-DE" sz="600" dirty="0" smtClean="0"/>
              <a:t>Mag ich!</a:t>
            </a:r>
            <a:endParaRPr lang="de-DE" sz="600" dirty="0"/>
          </a:p>
        </p:txBody>
      </p:sp>
      <p:sp>
        <p:nvSpPr>
          <p:cNvPr id="37" name="Textfeld 36"/>
          <p:cNvSpPr txBox="1"/>
          <p:nvPr/>
        </p:nvSpPr>
        <p:spPr>
          <a:xfrm rot="16200000">
            <a:off x="7765421" y="4824538"/>
            <a:ext cx="2557110" cy="200055"/>
          </a:xfrm>
          <a:prstGeom prst="rect">
            <a:avLst/>
          </a:prstGeom>
          <a:noFill/>
        </p:spPr>
        <p:txBody>
          <a:bodyPr wrap="none" rtlCol="0">
            <a:spAutoFit/>
          </a:bodyPr>
          <a:lstStyle/>
          <a:p>
            <a:r>
              <a:rPr lang="de-DE" sz="700" dirty="0">
                <a:solidFill>
                  <a:schemeClr val="bg1">
                    <a:lumMod val="65000"/>
                  </a:schemeClr>
                </a:solidFill>
              </a:rPr>
              <a:t>© Nina Fröhlich </a:t>
            </a:r>
            <a:r>
              <a:rPr lang="de-DE" sz="700" dirty="0" smtClean="0">
                <a:solidFill>
                  <a:schemeClr val="bg1">
                    <a:lumMod val="65000"/>
                  </a:schemeClr>
                </a:solidFill>
              </a:rPr>
              <a:t>2015  </a:t>
            </a:r>
            <a:r>
              <a:rPr lang="de-DE" sz="700" dirty="0">
                <a:solidFill>
                  <a:schemeClr val="bg1">
                    <a:lumMod val="65000"/>
                  </a:schemeClr>
                </a:solidFill>
              </a:rPr>
              <a:t>-  METACOM Symbole © Annette Kitzinger</a:t>
            </a:r>
          </a:p>
        </p:txBody>
      </p:sp>
      <p:sp>
        <p:nvSpPr>
          <p:cNvPr id="39" name="Wolkenförmige Legende 38"/>
          <p:cNvSpPr/>
          <p:nvPr/>
        </p:nvSpPr>
        <p:spPr>
          <a:xfrm>
            <a:off x="7002270" y="1313764"/>
            <a:ext cx="2025225" cy="3735415"/>
          </a:xfrm>
          <a:prstGeom prst="cloudCallout">
            <a:avLst>
              <a:gd name="adj1" fmla="val -43408"/>
              <a:gd name="adj2" fmla="val 65013"/>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7407315" y="1808820"/>
            <a:ext cx="1512168" cy="3077766"/>
          </a:xfrm>
          <a:prstGeom prst="rect">
            <a:avLst/>
          </a:prstGeom>
          <a:noFill/>
        </p:spPr>
        <p:txBody>
          <a:bodyPr wrap="square" rtlCol="0">
            <a:spAutoFit/>
          </a:bodyPr>
          <a:lstStyle/>
          <a:p>
            <a:r>
              <a:rPr lang="de-DE" sz="1400" b="1" dirty="0" smtClean="0"/>
              <a:t>Lieblings ...</a:t>
            </a:r>
          </a:p>
          <a:p>
            <a:pPr>
              <a:buFont typeface="Arial" pitchFamily="34" charset="0"/>
              <a:buChar char="•"/>
            </a:pPr>
            <a:r>
              <a:rPr lang="de-DE" sz="1000" dirty="0"/>
              <a:t> </a:t>
            </a:r>
            <a:r>
              <a:rPr lang="de-DE" sz="1000" dirty="0" smtClean="0"/>
              <a:t>Spielzeug</a:t>
            </a:r>
          </a:p>
          <a:p>
            <a:pPr>
              <a:buFont typeface="Arial" pitchFamily="34" charset="0"/>
              <a:buChar char="•"/>
            </a:pPr>
            <a:r>
              <a:rPr lang="de-DE" sz="1000" dirty="0"/>
              <a:t> </a:t>
            </a:r>
            <a:r>
              <a:rPr lang="de-DE" sz="1000" dirty="0" smtClean="0"/>
              <a:t>Fernsehsendung</a:t>
            </a:r>
          </a:p>
          <a:p>
            <a:pPr>
              <a:buFont typeface="Arial" pitchFamily="34" charset="0"/>
              <a:buChar char="•"/>
            </a:pPr>
            <a:r>
              <a:rPr lang="de-DE" sz="1000" dirty="0"/>
              <a:t> </a:t>
            </a:r>
            <a:r>
              <a:rPr lang="de-DE" sz="1000" dirty="0" smtClean="0"/>
              <a:t>Sport</a:t>
            </a:r>
          </a:p>
          <a:p>
            <a:pPr>
              <a:buFont typeface="Arial" pitchFamily="34" charset="0"/>
              <a:buChar char="•"/>
            </a:pPr>
            <a:r>
              <a:rPr lang="de-DE" sz="1000" dirty="0"/>
              <a:t> </a:t>
            </a:r>
            <a:r>
              <a:rPr lang="de-DE" sz="1000" dirty="0" smtClean="0"/>
              <a:t>Aktivität mit   anderen</a:t>
            </a:r>
          </a:p>
          <a:p>
            <a:pPr>
              <a:buFont typeface="Arial" pitchFamily="34" charset="0"/>
              <a:buChar char="•"/>
            </a:pPr>
            <a:r>
              <a:rPr lang="de-DE" sz="1000" dirty="0" smtClean="0"/>
              <a:t>Aktivität alleine</a:t>
            </a:r>
          </a:p>
          <a:p>
            <a:pPr>
              <a:buFont typeface="Arial" pitchFamily="34" charset="0"/>
              <a:buChar char="•"/>
            </a:pPr>
            <a:r>
              <a:rPr lang="de-DE" sz="1000" dirty="0"/>
              <a:t> </a:t>
            </a:r>
            <a:r>
              <a:rPr lang="de-DE" sz="1000" dirty="0" smtClean="0"/>
              <a:t>Musiker/Band</a:t>
            </a:r>
          </a:p>
          <a:p>
            <a:pPr>
              <a:buFont typeface="Arial" pitchFamily="34" charset="0"/>
              <a:buChar char="•"/>
            </a:pPr>
            <a:r>
              <a:rPr lang="de-DE" sz="1000" dirty="0" smtClean="0"/>
              <a:t> Gegenstand</a:t>
            </a:r>
          </a:p>
          <a:p>
            <a:pPr>
              <a:buFont typeface="Arial" pitchFamily="34" charset="0"/>
              <a:buChar char="•"/>
            </a:pPr>
            <a:r>
              <a:rPr lang="de-DE" sz="1000" dirty="0"/>
              <a:t> </a:t>
            </a:r>
            <a:r>
              <a:rPr lang="de-DE" sz="1000" dirty="0" smtClean="0"/>
              <a:t>Thema</a:t>
            </a:r>
          </a:p>
          <a:p>
            <a:pPr>
              <a:buFont typeface="Arial" pitchFamily="34" charset="0"/>
              <a:buChar char="•"/>
            </a:pPr>
            <a:r>
              <a:rPr lang="de-DE" sz="1000" dirty="0"/>
              <a:t> </a:t>
            </a:r>
            <a:r>
              <a:rPr lang="de-DE" sz="1000" dirty="0" smtClean="0"/>
              <a:t>Interesse</a:t>
            </a:r>
          </a:p>
          <a:p>
            <a:pPr>
              <a:buFont typeface="Arial" pitchFamily="34" charset="0"/>
              <a:buChar char="•"/>
            </a:pPr>
            <a:r>
              <a:rPr lang="de-DE" sz="1000" dirty="0"/>
              <a:t> </a:t>
            </a:r>
            <a:r>
              <a:rPr lang="de-DE" sz="1000" dirty="0" smtClean="0"/>
              <a:t>Ort</a:t>
            </a:r>
          </a:p>
          <a:p>
            <a:pPr>
              <a:buFont typeface="Arial" pitchFamily="34" charset="0"/>
              <a:buChar char="•"/>
            </a:pPr>
            <a:r>
              <a:rPr lang="de-DE" sz="1000" dirty="0"/>
              <a:t> </a:t>
            </a:r>
            <a:r>
              <a:rPr lang="de-DE" sz="1000" dirty="0" smtClean="0"/>
              <a:t>Farbe</a:t>
            </a:r>
          </a:p>
          <a:p>
            <a:pPr>
              <a:buFont typeface="Arial" pitchFamily="34" charset="0"/>
              <a:buChar char="•"/>
            </a:pPr>
            <a:r>
              <a:rPr lang="de-DE" sz="1000" dirty="0" smtClean="0"/>
              <a:t> Kuscheltier</a:t>
            </a:r>
          </a:p>
          <a:p>
            <a:pPr>
              <a:buFont typeface="Arial" pitchFamily="34" charset="0"/>
              <a:buChar char="•"/>
            </a:pPr>
            <a:r>
              <a:rPr lang="de-DE" sz="1000" dirty="0"/>
              <a:t> </a:t>
            </a:r>
            <a:r>
              <a:rPr lang="de-DE" sz="1000" dirty="0" smtClean="0"/>
              <a:t>Wochenprogramm-punkt</a:t>
            </a:r>
          </a:p>
          <a:p>
            <a:pPr>
              <a:buFont typeface="Arial" pitchFamily="34" charset="0"/>
              <a:buChar char="•"/>
            </a:pPr>
            <a:r>
              <a:rPr lang="de-DE" sz="1000" dirty="0" smtClean="0"/>
              <a:t> Schulfach</a:t>
            </a:r>
          </a:p>
          <a:p>
            <a:pPr>
              <a:buFont typeface="Arial" pitchFamily="34" charset="0"/>
              <a:buChar char="•"/>
            </a:pPr>
            <a:r>
              <a:rPr lang="de-DE" sz="1000" dirty="0"/>
              <a:t> </a:t>
            </a:r>
            <a:r>
              <a:rPr lang="de-DE" sz="1000" dirty="0" smtClean="0"/>
              <a:t>Arbeit/Aufgabe</a:t>
            </a:r>
          </a:p>
          <a:p>
            <a:pPr>
              <a:buFont typeface="Arial" pitchFamily="34" charset="0"/>
              <a:buChar char="•"/>
            </a:pPr>
            <a:r>
              <a:rPr lang="de-DE" sz="1000" dirty="0"/>
              <a:t> </a:t>
            </a:r>
            <a:r>
              <a:rPr lang="de-DE" sz="1000" dirty="0" smtClean="0"/>
              <a:t>Tier</a:t>
            </a:r>
          </a:p>
          <a:p>
            <a:pPr>
              <a:buFont typeface="Arial" pitchFamily="34" charset="0"/>
              <a:buChar char="•"/>
            </a:pPr>
            <a:endParaRPr lang="de-DE"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Wolkenförmige Legende 38"/>
          <p:cNvSpPr/>
          <p:nvPr/>
        </p:nvSpPr>
        <p:spPr>
          <a:xfrm>
            <a:off x="7002270" y="1313764"/>
            <a:ext cx="2025225" cy="3735415"/>
          </a:xfrm>
          <a:prstGeom prst="cloudCallout">
            <a:avLst>
              <a:gd name="adj1" fmla="val -43408"/>
              <a:gd name="adj2" fmla="val 65013"/>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 5"/>
          <p:cNvSpPr>
            <a:spLocks noGrp="1"/>
          </p:cNvSpPr>
          <p:nvPr>
            <p:ph type="title"/>
          </p:nvPr>
        </p:nvSpPr>
        <p:spPr>
          <a:xfrm>
            <a:off x="251520" y="548680"/>
            <a:ext cx="7128792" cy="490066"/>
          </a:xfrm>
        </p:spPr>
        <p:txBody>
          <a:bodyPr>
            <a:normAutofit/>
          </a:bodyPr>
          <a:lstStyle/>
          <a:p>
            <a:pPr algn="l"/>
            <a:r>
              <a:rPr lang="de-DE" sz="2400" dirty="0" smtClean="0"/>
              <a:t>Das mag ich nicht!</a:t>
            </a:r>
            <a:endParaRPr lang="de-DE" sz="2400" dirty="0"/>
          </a:p>
        </p:txBody>
      </p:sp>
      <p:sp>
        <p:nvSpPr>
          <p:cNvPr id="7" name="Abgerundetes Rechteck 6"/>
          <p:cNvSpPr/>
          <p:nvPr/>
        </p:nvSpPr>
        <p:spPr>
          <a:xfrm>
            <a:off x="7884368" y="188640"/>
            <a:ext cx="792088" cy="792088"/>
          </a:xfrm>
          <a:prstGeom prst="roundRect">
            <a:avLst/>
          </a:prstGeom>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8" name="Abgerundetes Rechteck 7"/>
          <p:cNvSpPr/>
          <p:nvPr/>
        </p:nvSpPr>
        <p:spPr>
          <a:xfrm>
            <a:off x="25152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25152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1" name="Abgerundetes Rechteck 10"/>
          <p:cNvSpPr/>
          <p:nvPr/>
        </p:nvSpPr>
        <p:spPr>
          <a:xfrm>
            <a:off x="196171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196171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3" name="Abgerundetes Rechteck 12"/>
          <p:cNvSpPr/>
          <p:nvPr/>
        </p:nvSpPr>
        <p:spPr>
          <a:xfrm>
            <a:off x="367190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367190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5" name="Abgerundetes Rechteck 14"/>
          <p:cNvSpPr/>
          <p:nvPr/>
        </p:nvSpPr>
        <p:spPr>
          <a:xfrm>
            <a:off x="538209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538209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9" name="Abgerundetes Rechteck 18"/>
          <p:cNvSpPr/>
          <p:nvPr/>
        </p:nvSpPr>
        <p:spPr>
          <a:xfrm>
            <a:off x="25152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25152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1" name="Abgerundetes Rechteck 20"/>
          <p:cNvSpPr/>
          <p:nvPr/>
        </p:nvSpPr>
        <p:spPr>
          <a:xfrm>
            <a:off x="196171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196171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3" name="Abgerundetes Rechteck 22"/>
          <p:cNvSpPr/>
          <p:nvPr/>
        </p:nvSpPr>
        <p:spPr>
          <a:xfrm>
            <a:off x="367190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p:cNvSpPr txBox="1"/>
          <p:nvPr/>
        </p:nvSpPr>
        <p:spPr>
          <a:xfrm>
            <a:off x="367190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5" name="Abgerundetes Rechteck 24"/>
          <p:cNvSpPr/>
          <p:nvPr/>
        </p:nvSpPr>
        <p:spPr>
          <a:xfrm>
            <a:off x="538209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538209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9" name="Abgerundetes Rechteck 28"/>
          <p:cNvSpPr/>
          <p:nvPr/>
        </p:nvSpPr>
        <p:spPr>
          <a:xfrm>
            <a:off x="25152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25152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1" name="Abgerundetes Rechteck 30"/>
          <p:cNvSpPr/>
          <p:nvPr/>
        </p:nvSpPr>
        <p:spPr>
          <a:xfrm>
            <a:off x="196171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p:cNvSpPr txBox="1"/>
          <p:nvPr/>
        </p:nvSpPr>
        <p:spPr>
          <a:xfrm>
            <a:off x="196171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3" name="Abgerundetes Rechteck 32"/>
          <p:cNvSpPr/>
          <p:nvPr/>
        </p:nvSpPr>
        <p:spPr>
          <a:xfrm>
            <a:off x="367190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p:cNvSpPr txBox="1"/>
          <p:nvPr/>
        </p:nvSpPr>
        <p:spPr>
          <a:xfrm>
            <a:off x="367190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5" name="Abgerundetes Rechteck 34"/>
          <p:cNvSpPr/>
          <p:nvPr/>
        </p:nvSpPr>
        <p:spPr>
          <a:xfrm>
            <a:off x="538209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538209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cxnSp>
        <p:nvCxnSpPr>
          <p:cNvPr id="40" name="Gerade Verbindung 39"/>
          <p:cNvCxnSpPr/>
          <p:nvPr/>
        </p:nvCxnSpPr>
        <p:spPr>
          <a:xfrm>
            <a:off x="0" y="1124744"/>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242" name="Picture 2" descr="C:\Schule\Bilder und Symbole\METACOM 6.0\PNG_ohne_Rahmen\Konversation_Interaktion\nichtok2.png"/>
          <p:cNvPicPr>
            <a:picLocks noChangeAspect="1" noChangeArrowheads="1"/>
          </p:cNvPicPr>
          <p:nvPr/>
        </p:nvPicPr>
        <p:blipFill>
          <a:blip r:embed="rId2" cstate="print"/>
          <a:srcRect/>
          <a:stretch>
            <a:fillRect/>
          </a:stretch>
        </p:blipFill>
        <p:spPr bwMode="auto">
          <a:xfrm>
            <a:off x="7947375" y="278650"/>
            <a:ext cx="809075" cy="675075"/>
          </a:xfrm>
          <a:prstGeom prst="rect">
            <a:avLst/>
          </a:prstGeom>
          <a:noFill/>
        </p:spPr>
      </p:pic>
      <p:pic>
        <p:nvPicPr>
          <p:cNvPr id="41" name="Picture 2" descr="C:\Schule\Bilder und Symbole\METACOM 6.0\PNG_ohne_Rahmen\Konversation_Interaktion\nichtok2.png"/>
          <p:cNvPicPr>
            <a:picLocks noChangeAspect="1" noChangeArrowheads="1"/>
          </p:cNvPicPr>
          <p:nvPr/>
        </p:nvPicPr>
        <p:blipFill>
          <a:blip r:embed="rId3" cstate="print"/>
          <a:srcRect/>
          <a:stretch>
            <a:fillRect/>
          </a:stretch>
        </p:blipFill>
        <p:spPr bwMode="auto">
          <a:xfrm>
            <a:off x="3356865" y="6541516"/>
            <a:ext cx="315035" cy="262859"/>
          </a:xfrm>
          <a:prstGeom prst="rect">
            <a:avLst/>
          </a:prstGeom>
          <a:noFill/>
        </p:spPr>
      </p:pic>
      <p:sp>
        <p:nvSpPr>
          <p:cNvPr id="43" name="Textfeld 42"/>
          <p:cNvSpPr txBox="1"/>
          <p:nvPr/>
        </p:nvSpPr>
        <p:spPr>
          <a:xfrm>
            <a:off x="7407315" y="1583795"/>
            <a:ext cx="1512168" cy="3231654"/>
          </a:xfrm>
          <a:prstGeom prst="rect">
            <a:avLst/>
          </a:prstGeom>
          <a:noFill/>
        </p:spPr>
        <p:txBody>
          <a:bodyPr wrap="square" rtlCol="0">
            <a:spAutoFit/>
          </a:bodyPr>
          <a:lstStyle/>
          <a:p>
            <a:r>
              <a:rPr lang="de-DE" sz="1400" b="1" dirty="0" smtClean="0"/>
              <a:t>unbeliebte/s </a:t>
            </a:r>
            <a:r>
              <a:rPr lang="de-DE" sz="1400" b="1" dirty="0" smtClean="0"/>
              <a:t>...</a:t>
            </a:r>
          </a:p>
          <a:p>
            <a:pPr>
              <a:buFont typeface="Arial" pitchFamily="34" charset="0"/>
              <a:buChar char="•"/>
            </a:pPr>
            <a:r>
              <a:rPr lang="de-DE" sz="1000" dirty="0"/>
              <a:t> </a:t>
            </a:r>
            <a:r>
              <a:rPr lang="de-DE" sz="1000" dirty="0" smtClean="0"/>
              <a:t>Spielzeug</a:t>
            </a:r>
          </a:p>
          <a:p>
            <a:pPr>
              <a:buFont typeface="Arial" pitchFamily="34" charset="0"/>
              <a:buChar char="•"/>
            </a:pPr>
            <a:r>
              <a:rPr lang="de-DE" sz="1000" dirty="0"/>
              <a:t> </a:t>
            </a:r>
            <a:r>
              <a:rPr lang="de-DE" sz="1000" dirty="0" smtClean="0"/>
              <a:t>Fernsehsendung</a:t>
            </a:r>
          </a:p>
          <a:p>
            <a:pPr>
              <a:buFont typeface="Arial" pitchFamily="34" charset="0"/>
              <a:buChar char="•"/>
            </a:pPr>
            <a:r>
              <a:rPr lang="de-DE" sz="1000" dirty="0"/>
              <a:t> </a:t>
            </a:r>
            <a:r>
              <a:rPr lang="de-DE" sz="1000" dirty="0" smtClean="0"/>
              <a:t>Sport</a:t>
            </a:r>
          </a:p>
          <a:p>
            <a:pPr>
              <a:buFont typeface="Arial" pitchFamily="34" charset="0"/>
              <a:buChar char="•"/>
            </a:pPr>
            <a:r>
              <a:rPr lang="de-DE" sz="1000" dirty="0"/>
              <a:t> </a:t>
            </a:r>
            <a:r>
              <a:rPr lang="de-DE" sz="1000" dirty="0" smtClean="0"/>
              <a:t>Aktivität mit anderen</a:t>
            </a:r>
          </a:p>
          <a:p>
            <a:pPr>
              <a:buFont typeface="Arial" pitchFamily="34" charset="0"/>
              <a:buChar char="•"/>
            </a:pPr>
            <a:r>
              <a:rPr lang="de-DE" sz="1000" dirty="0" smtClean="0"/>
              <a:t>Aktivität alleine</a:t>
            </a:r>
          </a:p>
          <a:p>
            <a:pPr>
              <a:buFont typeface="Arial" pitchFamily="34" charset="0"/>
              <a:buChar char="•"/>
            </a:pPr>
            <a:r>
              <a:rPr lang="de-DE" sz="1000" dirty="0"/>
              <a:t> </a:t>
            </a:r>
            <a:r>
              <a:rPr lang="de-DE" sz="1000" dirty="0" smtClean="0"/>
              <a:t>Musiker/Band</a:t>
            </a:r>
          </a:p>
          <a:p>
            <a:pPr>
              <a:buFont typeface="Arial" pitchFamily="34" charset="0"/>
              <a:buChar char="•"/>
            </a:pPr>
            <a:r>
              <a:rPr lang="de-DE" sz="1000" dirty="0" smtClean="0"/>
              <a:t> Gegenstand</a:t>
            </a:r>
          </a:p>
          <a:p>
            <a:pPr>
              <a:buFont typeface="Arial" pitchFamily="34" charset="0"/>
              <a:buChar char="•"/>
            </a:pPr>
            <a:r>
              <a:rPr lang="de-DE" sz="1000" dirty="0"/>
              <a:t> </a:t>
            </a:r>
            <a:r>
              <a:rPr lang="de-DE" sz="1000" dirty="0" smtClean="0"/>
              <a:t>Thema</a:t>
            </a:r>
          </a:p>
          <a:p>
            <a:pPr>
              <a:buFont typeface="Arial" pitchFamily="34" charset="0"/>
              <a:buChar char="•"/>
            </a:pPr>
            <a:r>
              <a:rPr lang="de-DE" sz="1000" dirty="0"/>
              <a:t> </a:t>
            </a:r>
            <a:r>
              <a:rPr lang="de-DE" sz="1000" dirty="0" smtClean="0"/>
              <a:t>Interesse</a:t>
            </a:r>
          </a:p>
          <a:p>
            <a:pPr>
              <a:buFont typeface="Arial" pitchFamily="34" charset="0"/>
              <a:buChar char="•"/>
            </a:pPr>
            <a:r>
              <a:rPr lang="de-DE" sz="1000" dirty="0"/>
              <a:t> </a:t>
            </a:r>
            <a:r>
              <a:rPr lang="de-DE" sz="1000" dirty="0" smtClean="0"/>
              <a:t>Ort</a:t>
            </a:r>
          </a:p>
          <a:p>
            <a:pPr>
              <a:buFont typeface="Arial" pitchFamily="34" charset="0"/>
              <a:buChar char="•"/>
            </a:pPr>
            <a:r>
              <a:rPr lang="de-DE" sz="1000" dirty="0"/>
              <a:t> </a:t>
            </a:r>
            <a:r>
              <a:rPr lang="de-DE" sz="1000" dirty="0" smtClean="0"/>
              <a:t>Farbe</a:t>
            </a:r>
          </a:p>
          <a:p>
            <a:pPr>
              <a:buFont typeface="Arial" pitchFamily="34" charset="0"/>
              <a:buChar char="•"/>
            </a:pPr>
            <a:r>
              <a:rPr lang="de-DE" sz="1000" dirty="0" smtClean="0"/>
              <a:t> Kuscheltier</a:t>
            </a:r>
          </a:p>
          <a:p>
            <a:pPr>
              <a:buFont typeface="Arial" pitchFamily="34" charset="0"/>
              <a:buChar char="•"/>
            </a:pPr>
            <a:r>
              <a:rPr lang="de-DE" sz="1000" dirty="0"/>
              <a:t> </a:t>
            </a:r>
            <a:r>
              <a:rPr lang="de-DE" sz="1000" dirty="0" smtClean="0"/>
              <a:t>Wochenprogramm-punkt</a:t>
            </a:r>
          </a:p>
          <a:p>
            <a:pPr>
              <a:buFont typeface="Arial" pitchFamily="34" charset="0"/>
              <a:buChar char="•"/>
            </a:pPr>
            <a:r>
              <a:rPr lang="de-DE" sz="1000" dirty="0" smtClean="0"/>
              <a:t> Schulfach</a:t>
            </a:r>
          </a:p>
          <a:p>
            <a:pPr>
              <a:buFont typeface="Arial" pitchFamily="34" charset="0"/>
              <a:buChar char="•"/>
            </a:pPr>
            <a:r>
              <a:rPr lang="de-DE" sz="1000" dirty="0"/>
              <a:t> </a:t>
            </a:r>
            <a:r>
              <a:rPr lang="de-DE" sz="1000" dirty="0" smtClean="0"/>
              <a:t>Arbeit/Aufgabe</a:t>
            </a:r>
          </a:p>
          <a:p>
            <a:pPr>
              <a:buFont typeface="Arial" pitchFamily="34" charset="0"/>
              <a:buChar char="•"/>
            </a:pPr>
            <a:r>
              <a:rPr lang="de-DE" sz="1000" dirty="0"/>
              <a:t> </a:t>
            </a:r>
            <a:r>
              <a:rPr lang="de-DE" sz="1000" dirty="0" smtClean="0"/>
              <a:t>Tier</a:t>
            </a:r>
          </a:p>
          <a:p>
            <a:pPr>
              <a:buFont typeface="Arial" pitchFamily="34" charset="0"/>
              <a:buChar char="•"/>
            </a:pPr>
            <a:r>
              <a:rPr lang="de-DE" sz="1000" dirty="0"/>
              <a:t> </a:t>
            </a:r>
            <a:r>
              <a:rPr lang="de-DE" sz="1000" dirty="0" smtClean="0"/>
              <a:t>Angst vor ...</a:t>
            </a:r>
          </a:p>
          <a:p>
            <a:pPr>
              <a:buFont typeface="Arial" pitchFamily="34" charset="0"/>
              <a:buChar char="•"/>
            </a:pPr>
            <a:endParaRPr lang="de-DE" sz="1000" dirty="0"/>
          </a:p>
        </p:txBody>
      </p:sp>
      <p:graphicFrame>
        <p:nvGraphicFramePr>
          <p:cNvPr id="38" name="Tabelle 37"/>
          <p:cNvGraphicFramePr>
            <a:graphicFrameLocks noGrp="1"/>
          </p:cNvGraphicFramePr>
          <p:nvPr/>
        </p:nvGraphicFramePr>
        <p:xfrm>
          <a:off x="0" y="6219310"/>
          <a:ext cx="9144025" cy="638690"/>
        </p:xfrm>
        <a:graphic>
          <a:graphicData uri="http://schemas.openxmlformats.org/drawingml/2006/table">
            <a:tbl>
              <a:tblPr firstRow="1" bandRow="1">
                <a:tableStyleId>{5940675A-B579-460E-94D1-54222C63F5DA}</a:tableStyleId>
              </a:tblPr>
              <a:tblGrid>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tblGrid>
              <a:tr h="638690">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54" name="Textfeld 53"/>
          <p:cNvSpPr txBox="1"/>
          <p:nvPr/>
        </p:nvSpPr>
        <p:spPr>
          <a:xfrm>
            <a:off x="3356865" y="6075675"/>
            <a:ext cx="369332" cy="638690"/>
          </a:xfrm>
          <a:prstGeom prst="rect">
            <a:avLst/>
          </a:prstGeom>
          <a:noFill/>
        </p:spPr>
        <p:txBody>
          <a:bodyPr vert="vert270" wrap="square" rtlCol="0">
            <a:spAutoFit/>
          </a:bodyPr>
          <a:lstStyle/>
          <a:p>
            <a:pPr algn="ctr"/>
            <a:r>
              <a:rPr lang="de-DE" sz="600" dirty="0" smtClean="0"/>
              <a:t>Mag ich</a:t>
            </a:r>
          </a:p>
          <a:p>
            <a:pPr algn="ctr"/>
            <a:r>
              <a:rPr lang="de-DE" sz="600" dirty="0" smtClean="0"/>
              <a:t> nicht!</a:t>
            </a:r>
            <a:endParaRPr lang="de-DE" sz="600" dirty="0"/>
          </a:p>
        </p:txBody>
      </p:sp>
      <p:sp>
        <p:nvSpPr>
          <p:cNvPr id="37" name="Textfeld 36"/>
          <p:cNvSpPr txBox="1"/>
          <p:nvPr/>
        </p:nvSpPr>
        <p:spPr>
          <a:xfrm rot="16200000">
            <a:off x="7765421" y="4824538"/>
            <a:ext cx="2557110" cy="200055"/>
          </a:xfrm>
          <a:prstGeom prst="rect">
            <a:avLst/>
          </a:prstGeom>
          <a:noFill/>
        </p:spPr>
        <p:txBody>
          <a:bodyPr wrap="none" rtlCol="0">
            <a:spAutoFit/>
          </a:bodyPr>
          <a:lstStyle/>
          <a:p>
            <a:r>
              <a:rPr lang="de-DE" sz="700" dirty="0">
                <a:solidFill>
                  <a:schemeClr val="bg1">
                    <a:lumMod val="65000"/>
                  </a:schemeClr>
                </a:solidFill>
              </a:rPr>
              <a:t>© Nina Fröhlich </a:t>
            </a:r>
            <a:r>
              <a:rPr lang="de-DE" sz="700" dirty="0" smtClean="0">
                <a:solidFill>
                  <a:schemeClr val="bg1">
                    <a:lumMod val="65000"/>
                  </a:schemeClr>
                </a:solidFill>
              </a:rPr>
              <a:t>2015  </a:t>
            </a:r>
            <a:r>
              <a:rPr lang="de-DE" sz="700" dirty="0">
                <a:solidFill>
                  <a:schemeClr val="bg1">
                    <a:lumMod val="65000"/>
                  </a:schemeClr>
                </a:solidFill>
              </a:rPr>
              <a:t>-  METACOM Symbole © Annette Kitzinger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Tabelle 46"/>
          <p:cNvGraphicFramePr>
            <a:graphicFrameLocks noGrp="1"/>
          </p:cNvGraphicFramePr>
          <p:nvPr/>
        </p:nvGraphicFramePr>
        <p:xfrm>
          <a:off x="0" y="6219310"/>
          <a:ext cx="9144025" cy="638690"/>
        </p:xfrm>
        <a:graphic>
          <a:graphicData uri="http://schemas.openxmlformats.org/drawingml/2006/table">
            <a:tbl>
              <a:tblPr firstRow="1" bandRow="1">
                <a:tableStyleId>{5940675A-B579-460E-94D1-54222C63F5DA}</a:tableStyleId>
              </a:tblPr>
              <a:tblGrid>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tblGrid>
              <a:tr h="638690">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6" name="Titel 5"/>
          <p:cNvSpPr>
            <a:spLocks noGrp="1"/>
          </p:cNvSpPr>
          <p:nvPr>
            <p:ph type="title"/>
          </p:nvPr>
        </p:nvSpPr>
        <p:spPr>
          <a:xfrm>
            <a:off x="251520" y="548680"/>
            <a:ext cx="7128792" cy="490066"/>
          </a:xfrm>
        </p:spPr>
        <p:txBody>
          <a:bodyPr>
            <a:normAutofit/>
          </a:bodyPr>
          <a:lstStyle/>
          <a:p>
            <a:pPr algn="l"/>
            <a:r>
              <a:rPr lang="de-DE" sz="2400" dirty="0" smtClean="0"/>
              <a:t>Das ziehe ich am liebsten an!</a:t>
            </a:r>
            <a:endParaRPr lang="de-DE" sz="2400" dirty="0"/>
          </a:p>
        </p:txBody>
      </p:sp>
      <p:sp>
        <p:nvSpPr>
          <p:cNvPr id="7" name="Abgerundetes Rechteck 6"/>
          <p:cNvSpPr/>
          <p:nvPr/>
        </p:nvSpPr>
        <p:spPr>
          <a:xfrm>
            <a:off x="7884368" y="188640"/>
            <a:ext cx="792088" cy="792088"/>
          </a:xfrm>
          <a:prstGeom prst="roundRect">
            <a:avLst/>
          </a:prstGeom>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8" name="Abgerundetes Rechteck 7"/>
          <p:cNvSpPr/>
          <p:nvPr/>
        </p:nvSpPr>
        <p:spPr>
          <a:xfrm>
            <a:off x="25152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25152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1" name="Abgerundetes Rechteck 10"/>
          <p:cNvSpPr/>
          <p:nvPr/>
        </p:nvSpPr>
        <p:spPr>
          <a:xfrm>
            <a:off x="196171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196171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3" name="Abgerundetes Rechteck 12"/>
          <p:cNvSpPr/>
          <p:nvPr/>
        </p:nvSpPr>
        <p:spPr>
          <a:xfrm>
            <a:off x="367190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367190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5" name="Abgerundetes Rechteck 14"/>
          <p:cNvSpPr/>
          <p:nvPr/>
        </p:nvSpPr>
        <p:spPr>
          <a:xfrm>
            <a:off x="538209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538209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9" name="Abgerundetes Rechteck 18"/>
          <p:cNvSpPr/>
          <p:nvPr/>
        </p:nvSpPr>
        <p:spPr>
          <a:xfrm>
            <a:off x="25152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25152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1" name="Abgerundetes Rechteck 20"/>
          <p:cNvSpPr/>
          <p:nvPr/>
        </p:nvSpPr>
        <p:spPr>
          <a:xfrm>
            <a:off x="196171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196171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3" name="Abgerundetes Rechteck 22"/>
          <p:cNvSpPr/>
          <p:nvPr/>
        </p:nvSpPr>
        <p:spPr>
          <a:xfrm>
            <a:off x="367190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p:cNvSpPr txBox="1"/>
          <p:nvPr/>
        </p:nvSpPr>
        <p:spPr>
          <a:xfrm>
            <a:off x="367190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5" name="Abgerundetes Rechteck 24"/>
          <p:cNvSpPr/>
          <p:nvPr/>
        </p:nvSpPr>
        <p:spPr>
          <a:xfrm>
            <a:off x="538209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538209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9" name="Abgerundetes Rechteck 28"/>
          <p:cNvSpPr/>
          <p:nvPr/>
        </p:nvSpPr>
        <p:spPr>
          <a:xfrm>
            <a:off x="25152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25152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1" name="Abgerundetes Rechteck 30"/>
          <p:cNvSpPr/>
          <p:nvPr/>
        </p:nvSpPr>
        <p:spPr>
          <a:xfrm>
            <a:off x="196171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p:cNvSpPr txBox="1"/>
          <p:nvPr/>
        </p:nvSpPr>
        <p:spPr>
          <a:xfrm>
            <a:off x="196171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3" name="Abgerundetes Rechteck 32"/>
          <p:cNvSpPr/>
          <p:nvPr/>
        </p:nvSpPr>
        <p:spPr>
          <a:xfrm>
            <a:off x="367190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p:cNvSpPr txBox="1"/>
          <p:nvPr/>
        </p:nvSpPr>
        <p:spPr>
          <a:xfrm>
            <a:off x="367190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5" name="Abgerundetes Rechteck 34"/>
          <p:cNvSpPr/>
          <p:nvPr/>
        </p:nvSpPr>
        <p:spPr>
          <a:xfrm>
            <a:off x="538209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538209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cxnSp>
        <p:nvCxnSpPr>
          <p:cNvPr id="40" name="Gerade Verbindung 39"/>
          <p:cNvCxnSpPr/>
          <p:nvPr/>
        </p:nvCxnSpPr>
        <p:spPr>
          <a:xfrm>
            <a:off x="0" y="1124744"/>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8" name="Abgerundetes Rechteck 37"/>
          <p:cNvSpPr/>
          <p:nvPr/>
        </p:nvSpPr>
        <p:spPr>
          <a:xfrm>
            <a:off x="7092280" y="1331767"/>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extfeld 38"/>
          <p:cNvSpPr txBox="1"/>
          <p:nvPr/>
        </p:nvSpPr>
        <p:spPr>
          <a:xfrm>
            <a:off x="7092280" y="2483895"/>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42" name="Abgerundetes Rechteck 41"/>
          <p:cNvSpPr/>
          <p:nvPr/>
        </p:nvSpPr>
        <p:spPr>
          <a:xfrm>
            <a:off x="7092280" y="2987951"/>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7092280" y="4140079"/>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44" name="Abgerundetes Rechteck 43"/>
          <p:cNvSpPr/>
          <p:nvPr/>
        </p:nvSpPr>
        <p:spPr>
          <a:xfrm>
            <a:off x="7092280" y="4644135"/>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Textfeld 44"/>
          <p:cNvSpPr txBox="1"/>
          <p:nvPr/>
        </p:nvSpPr>
        <p:spPr>
          <a:xfrm>
            <a:off x="7092280" y="5796263"/>
            <a:ext cx="1512168" cy="276999"/>
          </a:xfrm>
          <a:prstGeom prst="rect">
            <a:avLst/>
          </a:prstGeom>
          <a:noFill/>
        </p:spPr>
        <p:txBody>
          <a:bodyPr wrap="square" rtlCol="0">
            <a:spAutoFit/>
          </a:bodyPr>
          <a:lstStyle/>
          <a:p>
            <a:pPr algn="ctr"/>
            <a:r>
              <a:rPr lang="de-DE" sz="1200" dirty="0" err="1" smtClean="0"/>
              <a:t>text</a:t>
            </a:r>
            <a:endParaRPr lang="de-DE" sz="1200" dirty="0"/>
          </a:p>
        </p:txBody>
      </p:sp>
      <p:pic>
        <p:nvPicPr>
          <p:cNvPr id="2050" name="Picture 2" descr="C:\Schule\UK\Bilder und Symbole\METACOM 6.0\PNG_ohne_Rahmen\Kleidung_Accessoires\kleidung.png"/>
          <p:cNvPicPr>
            <a:picLocks noChangeAspect="1" noChangeArrowheads="1"/>
          </p:cNvPicPr>
          <p:nvPr/>
        </p:nvPicPr>
        <p:blipFill>
          <a:blip r:embed="rId2" cstate="print"/>
          <a:srcRect/>
          <a:stretch>
            <a:fillRect/>
          </a:stretch>
        </p:blipFill>
        <p:spPr bwMode="auto">
          <a:xfrm>
            <a:off x="7947375" y="323655"/>
            <a:ext cx="701198" cy="585065"/>
          </a:xfrm>
          <a:prstGeom prst="rect">
            <a:avLst/>
          </a:prstGeom>
          <a:noFill/>
        </p:spPr>
      </p:pic>
      <p:pic>
        <p:nvPicPr>
          <p:cNvPr id="46" name="Picture 2" descr="C:\Schule\UK\Bilder und Symbole\METACOM 6.0\PNG_ohne_Rahmen\Kleidung_Accessoires\kleidung.png"/>
          <p:cNvPicPr>
            <a:picLocks noChangeAspect="1" noChangeArrowheads="1"/>
          </p:cNvPicPr>
          <p:nvPr/>
        </p:nvPicPr>
        <p:blipFill>
          <a:blip r:embed="rId3" cstate="print"/>
          <a:srcRect/>
          <a:stretch>
            <a:fillRect/>
          </a:stretch>
        </p:blipFill>
        <p:spPr bwMode="auto">
          <a:xfrm>
            <a:off x="3728060" y="6579350"/>
            <a:ext cx="258875" cy="216000"/>
          </a:xfrm>
          <a:prstGeom prst="rect">
            <a:avLst/>
          </a:prstGeom>
          <a:noFill/>
        </p:spPr>
      </p:pic>
      <p:sp>
        <p:nvSpPr>
          <p:cNvPr id="70" name="Textfeld 69"/>
          <p:cNvSpPr txBox="1"/>
          <p:nvPr/>
        </p:nvSpPr>
        <p:spPr>
          <a:xfrm>
            <a:off x="3806915" y="6084295"/>
            <a:ext cx="276999" cy="638690"/>
          </a:xfrm>
          <a:prstGeom prst="rect">
            <a:avLst/>
          </a:prstGeom>
          <a:noFill/>
        </p:spPr>
        <p:txBody>
          <a:bodyPr vert="vert270" wrap="square" rtlCol="0">
            <a:spAutoFit/>
          </a:bodyPr>
          <a:lstStyle/>
          <a:p>
            <a:pPr algn="ctr"/>
            <a:r>
              <a:rPr lang="de-DE" sz="600" dirty="0" smtClean="0"/>
              <a:t>Kleidung</a:t>
            </a:r>
            <a:endParaRPr lang="de-DE" sz="600" dirty="0"/>
          </a:p>
        </p:txBody>
      </p:sp>
      <p:sp>
        <p:nvSpPr>
          <p:cNvPr id="41" name="Textfeld 40"/>
          <p:cNvSpPr txBox="1"/>
          <p:nvPr/>
        </p:nvSpPr>
        <p:spPr>
          <a:xfrm rot="16200000">
            <a:off x="7765421" y="4824538"/>
            <a:ext cx="2557110" cy="200055"/>
          </a:xfrm>
          <a:prstGeom prst="rect">
            <a:avLst/>
          </a:prstGeom>
          <a:noFill/>
        </p:spPr>
        <p:txBody>
          <a:bodyPr wrap="none" rtlCol="0">
            <a:spAutoFit/>
          </a:bodyPr>
          <a:lstStyle/>
          <a:p>
            <a:r>
              <a:rPr lang="de-DE" sz="700" dirty="0">
                <a:solidFill>
                  <a:schemeClr val="bg1">
                    <a:lumMod val="65000"/>
                  </a:schemeClr>
                </a:solidFill>
              </a:rPr>
              <a:t>© Nina Fröhlich </a:t>
            </a:r>
            <a:r>
              <a:rPr lang="de-DE" sz="700" dirty="0" smtClean="0">
                <a:solidFill>
                  <a:schemeClr val="bg1">
                    <a:lumMod val="65000"/>
                  </a:schemeClr>
                </a:solidFill>
              </a:rPr>
              <a:t>2015  </a:t>
            </a:r>
            <a:r>
              <a:rPr lang="de-DE" sz="700" dirty="0">
                <a:solidFill>
                  <a:schemeClr val="bg1">
                    <a:lumMod val="65000"/>
                  </a:schemeClr>
                </a:solidFill>
              </a:rPr>
              <a:t>-  METACOM Symbole © Annette Kitzinger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548680"/>
            <a:ext cx="7128792" cy="490066"/>
          </a:xfrm>
        </p:spPr>
        <p:txBody>
          <a:bodyPr>
            <a:normAutofit/>
          </a:bodyPr>
          <a:lstStyle/>
          <a:p>
            <a:pPr algn="l"/>
            <a:r>
              <a:rPr lang="de-DE" sz="2400" dirty="0" smtClean="0"/>
              <a:t>Das mache ich in meiner Freizeit!</a:t>
            </a:r>
            <a:endParaRPr lang="de-DE" sz="2400" dirty="0"/>
          </a:p>
        </p:txBody>
      </p:sp>
      <p:sp>
        <p:nvSpPr>
          <p:cNvPr id="7" name="Abgerundetes Rechteck 6"/>
          <p:cNvSpPr/>
          <p:nvPr/>
        </p:nvSpPr>
        <p:spPr>
          <a:xfrm>
            <a:off x="7884368" y="188640"/>
            <a:ext cx="792088" cy="792088"/>
          </a:xfrm>
          <a:prstGeom prst="roundRect">
            <a:avLst/>
          </a:prstGeom>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8" name="Abgerundetes Rechteck 7"/>
          <p:cNvSpPr/>
          <p:nvPr/>
        </p:nvSpPr>
        <p:spPr>
          <a:xfrm>
            <a:off x="25152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25152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1" name="Abgerundetes Rechteck 10"/>
          <p:cNvSpPr/>
          <p:nvPr/>
        </p:nvSpPr>
        <p:spPr>
          <a:xfrm>
            <a:off x="196171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196171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3" name="Abgerundetes Rechteck 12"/>
          <p:cNvSpPr/>
          <p:nvPr/>
        </p:nvSpPr>
        <p:spPr>
          <a:xfrm>
            <a:off x="367190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367190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5" name="Abgerundetes Rechteck 14"/>
          <p:cNvSpPr/>
          <p:nvPr/>
        </p:nvSpPr>
        <p:spPr>
          <a:xfrm>
            <a:off x="538209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538209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9" name="Abgerundetes Rechteck 18"/>
          <p:cNvSpPr/>
          <p:nvPr/>
        </p:nvSpPr>
        <p:spPr>
          <a:xfrm>
            <a:off x="25152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25152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1" name="Abgerundetes Rechteck 20"/>
          <p:cNvSpPr/>
          <p:nvPr/>
        </p:nvSpPr>
        <p:spPr>
          <a:xfrm>
            <a:off x="196171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196171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3" name="Abgerundetes Rechteck 22"/>
          <p:cNvSpPr/>
          <p:nvPr/>
        </p:nvSpPr>
        <p:spPr>
          <a:xfrm>
            <a:off x="367190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p:cNvSpPr txBox="1"/>
          <p:nvPr/>
        </p:nvSpPr>
        <p:spPr>
          <a:xfrm>
            <a:off x="367190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5" name="Abgerundetes Rechteck 24"/>
          <p:cNvSpPr/>
          <p:nvPr/>
        </p:nvSpPr>
        <p:spPr>
          <a:xfrm>
            <a:off x="538209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538209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9" name="Abgerundetes Rechteck 28"/>
          <p:cNvSpPr/>
          <p:nvPr/>
        </p:nvSpPr>
        <p:spPr>
          <a:xfrm>
            <a:off x="25152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25152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1" name="Abgerundetes Rechteck 30"/>
          <p:cNvSpPr/>
          <p:nvPr/>
        </p:nvSpPr>
        <p:spPr>
          <a:xfrm>
            <a:off x="196171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p:cNvSpPr txBox="1"/>
          <p:nvPr/>
        </p:nvSpPr>
        <p:spPr>
          <a:xfrm>
            <a:off x="196171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3" name="Abgerundetes Rechteck 32"/>
          <p:cNvSpPr/>
          <p:nvPr/>
        </p:nvSpPr>
        <p:spPr>
          <a:xfrm>
            <a:off x="367190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p:cNvSpPr txBox="1"/>
          <p:nvPr/>
        </p:nvSpPr>
        <p:spPr>
          <a:xfrm>
            <a:off x="367190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5" name="Abgerundetes Rechteck 34"/>
          <p:cNvSpPr/>
          <p:nvPr/>
        </p:nvSpPr>
        <p:spPr>
          <a:xfrm>
            <a:off x="538209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538209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cxnSp>
        <p:nvCxnSpPr>
          <p:cNvPr id="40" name="Gerade Verbindung 39"/>
          <p:cNvCxnSpPr/>
          <p:nvPr/>
        </p:nvCxnSpPr>
        <p:spPr>
          <a:xfrm>
            <a:off x="0" y="1124744"/>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26" name="Picture 2" descr="\\WDMYCLOUD\Nina\Schule\UK\Bilder und Symbole\METACOM 6.0\PNG_ohne_Rahmen\Urlaub_Spass\freizeit.png"/>
          <p:cNvPicPr>
            <a:picLocks noChangeAspect="1" noChangeArrowheads="1"/>
          </p:cNvPicPr>
          <p:nvPr/>
        </p:nvPicPr>
        <p:blipFill>
          <a:blip r:embed="rId2" cstate="print"/>
          <a:srcRect/>
          <a:stretch>
            <a:fillRect/>
          </a:stretch>
        </p:blipFill>
        <p:spPr bwMode="auto">
          <a:xfrm>
            <a:off x="7992381" y="368659"/>
            <a:ext cx="639368" cy="533475"/>
          </a:xfrm>
          <a:prstGeom prst="rect">
            <a:avLst/>
          </a:prstGeom>
          <a:noFill/>
        </p:spPr>
      </p:pic>
      <p:pic>
        <p:nvPicPr>
          <p:cNvPr id="64" name="Picture 2" descr="\\WDMYCLOUD\Nina\Schule\UK\Bilder und Symbole\METACOM 6.0\PNG_ohne_Rahmen\Urlaub_Spass\freizeit.png"/>
          <p:cNvPicPr>
            <a:picLocks noChangeAspect="1" noChangeArrowheads="1"/>
          </p:cNvPicPr>
          <p:nvPr/>
        </p:nvPicPr>
        <p:blipFill>
          <a:blip r:embed="rId3" cstate="print"/>
          <a:srcRect/>
          <a:stretch>
            <a:fillRect/>
          </a:stretch>
        </p:blipFill>
        <p:spPr bwMode="auto">
          <a:xfrm>
            <a:off x="4076945" y="6579351"/>
            <a:ext cx="288000" cy="240301"/>
          </a:xfrm>
          <a:prstGeom prst="rect">
            <a:avLst/>
          </a:prstGeom>
          <a:noFill/>
        </p:spPr>
      </p:pic>
      <p:graphicFrame>
        <p:nvGraphicFramePr>
          <p:cNvPr id="38" name="Tabelle 37"/>
          <p:cNvGraphicFramePr>
            <a:graphicFrameLocks noGrp="1"/>
          </p:cNvGraphicFramePr>
          <p:nvPr/>
        </p:nvGraphicFramePr>
        <p:xfrm>
          <a:off x="0" y="6219310"/>
          <a:ext cx="9144025" cy="638690"/>
        </p:xfrm>
        <a:graphic>
          <a:graphicData uri="http://schemas.openxmlformats.org/drawingml/2006/table">
            <a:tbl>
              <a:tblPr firstRow="1" bandRow="1">
                <a:tableStyleId>{5940675A-B579-460E-94D1-54222C63F5DA}</a:tableStyleId>
              </a:tblPr>
              <a:tblGrid>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tblGrid>
              <a:tr h="638690">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51" name="Textfeld 50"/>
          <p:cNvSpPr txBox="1"/>
          <p:nvPr/>
        </p:nvSpPr>
        <p:spPr>
          <a:xfrm rot="16200000">
            <a:off x="3984948" y="6311308"/>
            <a:ext cx="638690" cy="184666"/>
          </a:xfrm>
          <a:prstGeom prst="rect">
            <a:avLst/>
          </a:prstGeom>
          <a:noFill/>
        </p:spPr>
        <p:txBody>
          <a:bodyPr wrap="square" rtlCol="0">
            <a:spAutoFit/>
          </a:bodyPr>
          <a:lstStyle/>
          <a:p>
            <a:pPr algn="ctr"/>
            <a:r>
              <a:rPr lang="de-DE" sz="600" dirty="0" smtClean="0"/>
              <a:t>Freizeit</a:t>
            </a:r>
            <a:endParaRPr lang="de-DE" sz="600" dirty="0"/>
          </a:p>
        </p:txBody>
      </p:sp>
      <p:sp>
        <p:nvSpPr>
          <p:cNvPr id="69" name="Abgerundetes Rechteck 68"/>
          <p:cNvSpPr/>
          <p:nvPr/>
        </p:nvSpPr>
        <p:spPr>
          <a:xfrm>
            <a:off x="7110282" y="1331767"/>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Textfeld 69"/>
          <p:cNvSpPr txBox="1"/>
          <p:nvPr/>
        </p:nvSpPr>
        <p:spPr>
          <a:xfrm>
            <a:off x="7110282" y="2483895"/>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71" name="Abgerundetes Rechteck 70"/>
          <p:cNvSpPr/>
          <p:nvPr/>
        </p:nvSpPr>
        <p:spPr>
          <a:xfrm>
            <a:off x="7110282" y="2987951"/>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Textfeld 71"/>
          <p:cNvSpPr txBox="1"/>
          <p:nvPr/>
        </p:nvSpPr>
        <p:spPr>
          <a:xfrm>
            <a:off x="7110282" y="4140079"/>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73" name="Abgerundetes Rechteck 72"/>
          <p:cNvSpPr/>
          <p:nvPr/>
        </p:nvSpPr>
        <p:spPr>
          <a:xfrm>
            <a:off x="7110282" y="4644135"/>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Textfeld 73"/>
          <p:cNvSpPr txBox="1"/>
          <p:nvPr/>
        </p:nvSpPr>
        <p:spPr>
          <a:xfrm>
            <a:off x="7110282" y="5796263"/>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9" name="Textfeld 38"/>
          <p:cNvSpPr txBox="1"/>
          <p:nvPr/>
        </p:nvSpPr>
        <p:spPr>
          <a:xfrm rot="16200000">
            <a:off x="7765421" y="4824538"/>
            <a:ext cx="2557110" cy="200055"/>
          </a:xfrm>
          <a:prstGeom prst="rect">
            <a:avLst/>
          </a:prstGeom>
          <a:noFill/>
        </p:spPr>
        <p:txBody>
          <a:bodyPr wrap="none" rtlCol="0">
            <a:spAutoFit/>
          </a:bodyPr>
          <a:lstStyle/>
          <a:p>
            <a:r>
              <a:rPr lang="de-DE" sz="700" dirty="0">
                <a:solidFill>
                  <a:schemeClr val="bg1">
                    <a:lumMod val="65000"/>
                  </a:schemeClr>
                </a:solidFill>
              </a:rPr>
              <a:t>© Nina Fröhlich </a:t>
            </a:r>
            <a:r>
              <a:rPr lang="de-DE" sz="700" dirty="0" smtClean="0">
                <a:solidFill>
                  <a:schemeClr val="bg1">
                    <a:lumMod val="65000"/>
                  </a:schemeClr>
                </a:solidFill>
              </a:rPr>
              <a:t>2015  </a:t>
            </a:r>
            <a:r>
              <a:rPr lang="de-DE" sz="700" dirty="0">
                <a:solidFill>
                  <a:schemeClr val="bg1">
                    <a:lumMod val="65000"/>
                  </a:schemeClr>
                </a:solidFill>
              </a:rPr>
              <a:t>-  METACOM Symbole © Annette Kitzinger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Wolkenförmige Legende 36"/>
          <p:cNvSpPr/>
          <p:nvPr/>
        </p:nvSpPr>
        <p:spPr>
          <a:xfrm>
            <a:off x="7677344" y="143635"/>
            <a:ext cx="1035115" cy="675075"/>
          </a:xfrm>
          <a:prstGeom prst="cloudCallout">
            <a:avLst>
              <a:gd name="adj1" fmla="val -39167"/>
              <a:gd name="adj2" fmla="val 8166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 name="Titel 5"/>
          <p:cNvSpPr>
            <a:spLocks noGrp="1"/>
          </p:cNvSpPr>
          <p:nvPr>
            <p:ph type="title"/>
          </p:nvPr>
        </p:nvSpPr>
        <p:spPr>
          <a:xfrm>
            <a:off x="251520" y="548680"/>
            <a:ext cx="7128792" cy="490066"/>
          </a:xfrm>
        </p:spPr>
        <p:txBody>
          <a:bodyPr>
            <a:normAutofit/>
          </a:bodyPr>
          <a:lstStyle/>
          <a:p>
            <a:pPr algn="l"/>
            <a:r>
              <a:rPr lang="de-DE" sz="2400" dirty="0" smtClean="0"/>
              <a:t>So möchte ich in Zukunft meine Freizeit gestalten!</a:t>
            </a:r>
            <a:endParaRPr lang="de-DE" sz="2400" dirty="0"/>
          </a:p>
        </p:txBody>
      </p:sp>
      <p:sp>
        <p:nvSpPr>
          <p:cNvPr id="8" name="Abgerundetes Rechteck 7"/>
          <p:cNvSpPr/>
          <p:nvPr/>
        </p:nvSpPr>
        <p:spPr>
          <a:xfrm>
            <a:off x="25152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25152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1" name="Abgerundetes Rechteck 10"/>
          <p:cNvSpPr/>
          <p:nvPr/>
        </p:nvSpPr>
        <p:spPr>
          <a:xfrm>
            <a:off x="196171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196171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3" name="Abgerundetes Rechteck 12"/>
          <p:cNvSpPr/>
          <p:nvPr/>
        </p:nvSpPr>
        <p:spPr>
          <a:xfrm>
            <a:off x="367190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367190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5" name="Abgerundetes Rechteck 14"/>
          <p:cNvSpPr/>
          <p:nvPr/>
        </p:nvSpPr>
        <p:spPr>
          <a:xfrm>
            <a:off x="538209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538209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9" name="Abgerundetes Rechteck 18"/>
          <p:cNvSpPr/>
          <p:nvPr/>
        </p:nvSpPr>
        <p:spPr>
          <a:xfrm>
            <a:off x="25152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25152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1" name="Abgerundetes Rechteck 20"/>
          <p:cNvSpPr/>
          <p:nvPr/>
        </p:nvSpPr>
        <p:spPr>
          <a:xfrm>
            <a:off x="196171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196171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3" name="Abgerundetes Rechteck 22"/>
          <p:cNvSpPr/>
          <p:nvPr/>
        </p:nvSpPr>
        <p:spPr>
          <a:xfrm>
            <a:off x="367190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p:cNvSpPr txBox="1"/>
          <p:nvPr/>
        </p:nvSpPr>
        <p:spPr>
          <a:xfrm>
            <a:off x="367190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5" name="Abgerundetes Rechteck 24"/>
          <p:cNvSpPr/>
          <p:nvPr/>
        </p:nvSpPr>
        <p:spPr>
          <a:xfrm>
            <a:off x="538209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538209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9" name="Abgerundetes Rechteck 28"/>
          <p:cNvSpPr/>
          <p:nvPr/>
        </p:nvSpPr>
        <p:spPr>
          <a:xfrm>
            <a:off x="25152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25152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1" name="Abgerundetes Rechteck 30"/>
          <p:cNvSpPr/>
          <p:nvPr/>
        </p:nvSpPr>
        <p:spPr>
          <a:xfrm>
            <a:off x="196171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p:cNvSpPr txBox="1"/>
          <p:nvPr/>
        </p:nvSpPr>
        <p:spPr>
          <a:xfrm>
            <a:off x="196171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3" name="Abgerundetes Rechteck 32"/>
          <p:cNvSpPr/>
          <p:nvPr/>
        </p:nvSpPr>
        <p:spPr>
          <a:xfrm>
            <a:off x="367190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p:cNvSpPr txBox="1"/>
          <p:nvPr/>
        </p:nvSpPr>
        <p:spPr>
          <a:xfrm>
            <a:off x="367190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5" name="Abgerundetes Rechteck 34"/>
          <p:cNvSpPr/>
          <p:nvPr/>
        </p:nvSpPr>
        <p:spPr>
          <a:xfrm>
            <a:off x="538209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538209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cxnSp>
        <p:nvCxnSpPr>
          <p:cNvPr id="40" name="Gerade Verbindung 39"/>
          <p:cNvCxnSpPr/>
          <p:nvPr/>
        </p:nvCxnSpPr>
        <p:spPr>
          <a:xfrm>
            <a:off x="0" y="1124744"/>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26" name="Picture 2" descr="\\WDMYCLOUD\Nina\Schule\UK\Bilder und Symbole\METACOM 6.0\PNG_ohne_Rahmen\Urlaub_Spass\freizeit.png"/>
          <p:cNvPicPr>
            <a:picLocks noChangeAspect="1" noChangeArrowheads="1"/>
          </p:cNvPicPr>
          <p:nvPr/>
        </p:nvPicPr>
        <p:blipFill>
          <a:blip r:embed="rId2" cstate="print"/>
          <a:srcRect/>
          <a:stretch>
            <a:fillRect/>
          </a:stretch>
        </p:blipFill>
        <p:spPr bwMode="auto">
          <a:xfrm>
            <a:off x="7947375" y="233645"/>
            <a:ext cx="540060" cy="450615"/>
          </a:xfrm>
          <a:prstGeom prst="rect">
            <a:avLst/>
          </a:prstGeom>
          <a:noFill/>
        </p:spPr>
      </p:pic>
      <p:grpSp>
        <p:nvGrpSpPr>
          <p:cNvPr id="64" name="Gruppieren 63"/>
          <p:cNvGrpSpPr/>
          <p:nvPr/>
        </p:nvGrpSpPr>
        <p:grpSpPr>
          <a:xfrm>
            <a:off x="4436985" y="6579350"/>
            <a:ext cx="216000" cy="180000"/>
            <a:chOff x="7362310" y="2618910"/>
            <a:chExt cx="1035115" cy="675075"/>
          </a:xfrm>
        </p:grpSpPr>
        <p:sp>
          <p:nvSpPr>
            <p:cNvPr id="62" name="Wolkenförmige Legende 61"/>
            <p:cNvSpPr/>
            <p:nvPr/>
          </p:nvSpPr>
          <p:spPr>
            <a:xfrm>
              <a:off x="7362310" y="2618910"/>
              <a:ext cx="1035115" cy="675075"/>
            </a:xfrm>
            <a:prstGeom prst="cloudCallout">
              <a:avLst>
                <a:gd name="adj1" fmla="val -39167"/>
                <a:gd name="adj2" fmla="val 8166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63" name="Picture 2" descr="\\WDMYCLOUD\Nina\Schule\UK\Bilder und Symbole\METACOM 6.0\PNG_ohne_Rahmen\Urlaub_Spass\freizeit.png"/>
            <p:cNvPicPr>
              <a:picLocks noChangeAspect="1" noChangeArrowheads="1"/>
            </p:cNvPicPr>
            <p:nvPr/>
          </p:nvPicPr>
          <p:blipFill>
            <a:blip r:embed="rId3" cstate="print"/>
            <a:srcRect/>
            <a:stretch>
              <a:fillRect/>
            </a:stretch>
          </p:blipFill>
          <p:spPr bwMode="auto">
            <a:xfrm>
              <a:off x="7632341" y="2708920"/>
              <a:ext cx="540060" cy="450615"/>
            </a:xfrm>
            <a:prstGeom prst="rect">
              <a:avLst/>
            </a:prstGeom>
            <a:noFill/>
          </p:spPr>
        </p:pic>
      </p:grpSp>
      <p:graphicFrame>
        <p:nvGraphicFramePr>
          <p:cNvPr id="39" name="Tabelle 38"/>
          <p:cNvGraphicFramePr>
            <a:graphicFrameLocks noGrp="1"/>
          </p:cNvGraphicFramePr>
          <p:nvPr/>
        </p:nvGraphicFramePr>
        <p:xfrm>
          <a:off x="0" y="6219310"/>
          <a:ext cx="9144025" cy="638690"/>
        </p:xfrm>
        <a:graphic>
          <a:graphicData uri="http://schemas.openxmlformats.org/drawingml/2006/table">
            <a:tbl>
              <a:tblPr firstRow="1" bandRow="1">
                <a:tableStyleId>{5940675A-B579-460E-94D1-54222C63F5DA}</a:tableStyleId>
              </a:tblPr>
              <a:tblGrid>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tblGrid>
              <a:tr h="638690">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54" name="Textfeld 53"/>
          <p:cNvSpPr txBox="1"/>
          <p:nvPr/>
        </p:nvSpPr>
        <p:spPr>
          <a:xfrm rot="16200000">
            <a:off x="4322487" y="6242639"/>
            <a:ext cx="683696" cy="276999"/>
          </a:xfrm>
          <a:prstGeom prst="rect">
            <a:avLst/>
          </a:prstGeom>
          <a:noFill/>
        </p:spPr>
        <p:txBody>
          <a:bodyPr wrap="square" rtlCol="0">
            <a:spAutoFit/>
          </a:bodyPr>
          <a:lstStyle/>
          <a:p>
            <a:pPr algn="ctr"/>
            <a:r>
              <a:rPr lang="de-DE" sz="600" dirty="0" smtClean="0"/>
              <a:t>Freizeit-</a:t>
            </a:r>
          </a:p>
          <a:p>
            <a:pPr algn="ctr"/>
            <a:r>
              <a:rPr lang="de-DE" sz="600" dirty="0" smtClean="0"/>
              <a:t>Träume</a:t>
            </a:r>
            <a:endParaRPr lang="de-DE" sz="600" dirty="0"/>
          </a:p>
        </p:txBody>
      </p:sp>
      <p:sp>
        <p:nvSpPr>
          <p:cNvPr id="72" name="Abgerundetes Rechteck 71"/>
          <p:cNvSpPr/>
          <p:nvPr/>
        </p:nvSpPr>
        <p:spPr>
          <a:xfrm>
            <a:off x="7110282" y="1331767"/>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Textfeld 72"/>
          <p:cNvSpPr txBox="1"/>
          <p:nvPr/>
        </p:nvSpPr>
        <p:spPr>
          <a:xfrm>
            <a:off x="7110282" y="2483895"/>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74" name="Abgerundetes Rechteck 73"/>
          <p:cNvSpPr/>
          <p:nvPr/>
        </p:nvSpPr>
        <p:spPr>
          <a:xfrm>
            <a:off x="7110282" y="2987951"/>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Textfeld 74"/>
          <p:cNvSpPr txBox="1"/>
          <p:nvPr/>
        </p:nvSpPr>
        <p:spPr>
          <a:xfrm>
            <a:off x="7110282" y="4140079"/>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76" name="Abgerundetes Rechteck 75"/>
          <p:cNvSpPr/>
          <p:nvPr/>
        </p:nvSpPr>
        <p:spPr>
          <a:xfrm>
            <a:off x="7110282" y="4644135"/>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feld 76"/>
          <p:cNvSpPr txBox="1"/>
          <p:nvPr/>
        </p:nvSpPr>
        <p:spPr>
          <a:xfrm>
            <a:off x="7110282" y="5796263"/>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41" name="Textfeld 40"/>
          <p:cNvSpPr txBox="1"/>
          <p:nvPr/>
        </p:nvSpPr>
        <p:spPr>
          <a:xfrm rot="16200000">
            <a:off x="7765421" y="4824538"/>
            <a:ext cx="2557110" cy="200055"/>
          </a:xfrm>
          <a:prstGeom prst="rect">
            <a:avLst/>
          </a:prstGeom>
          <a:noFill/>
        </p:spPr>
        <p:txBody>
          <a:bodyPr wrap="none" rtlCol="0">
            <a:spAutoFit/>
          </a:bodyPr>
          <a:lstStyle/>
          <a:p>
            <a:r>
              <a:rPr lang="de-DE" sz="700" dirty="0">
                <a:solidFill>
                  <a:schemeClr val="bg1">
                    <a:lumMod val="65000"/>
                  </a:schemeClr>
                </a:solidFill>
              </a:rPr>
              <a:t>© Nina Fröhlich </a:t>
            </a:r>
            <a:r>
              <a:rPr lang="de-DE" sz="700" dirty="0" smtClean="0">
                <a:solidFill>
                  <a:schemeClr val="bg1">
                    <a:lumMod val="65000"/>
                  </a:schemeClr>
                </a:solidFill>
              </a:rPr>
              <a:t>2015  </a:t>
            </a:r>
            <a:r>
              <a:rPr lang="de-DE" sz="700" dirty="0">
                <a:solidFill>
                  <a:schemeClr val="bg1">
                    <a:lumMod val="65000"/>
                  </a:schemeClr>
                </a:solidFill>
              </a:rPr>
              <a:t>-  METACOM Symbole © Annette Kitzinger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Wolkenförmige Legende 37"/>
          <p:cNvSpPr/>
          <p:nvPr/>
        </p:nvSpPr>
        <p:spPr>
          <a:xfrm>
            <a:off x="6957265" y="1268760"/>
            <a:ext cx="2025225" cy="1440160"/>
          </a:xfrm>
          <a:prstGeom prst="cloudCallout">
            <a:avLst>
              <a:gd name="adj1" fmla="val -37211"/>
              <a:gd name="adj2" fmla="val 79330"/>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6" name="Titel 5"/>
          <p:cNvSpPr>
            <a:spLocks noGrp="1"/>
          </p:cNvSpPr>
          <p:nvPr>
            <p:ph type="title"/>
          </p:nvPr>
        </p:nvSpPr>
        <p:spPr>
          <a:xfrm>
            <a:off x="251520" y="548680"/>
            <a:ext cx="7128792" cy="490066"/>
          </a:xfrm>
        </p:spPr>
        <p:txBody>
          <a:bodyPr>
            <a:normAutofit/>
          </a:bodyPr>
          <a:lstStyle/>
          <a:p>
            <a:pPr algn="l"/>
            <a:r>
              <a:rPr lang="de-DE" sz="2400" dirty="0" smtClean="0"/>
              <a:t>Das ist etwas Besonderes an mir!</a:t>
            </a:r>
            <a:endParaRPr lang="de-DE" sz="2400" dirty="0"/>
          </a:p>
        </p:txBody>
      </p:sp>
      <p:sp>
        <p:nvSpPr>
          <p:cNvPr id="7" name="Abgerundetes Rechteck 6"/>
          <p:cNvSpPr/>
          <p:nvPr/>
        </p:nvSpPr>
        <p:spPr>
          <a:xfrm>
            <a:off x="7884368" y="188640"/>
            <a:ext cx="792088" cy="792088"/>
          </a:xfrm>
          <a:prstGeom prst="roundRect">
            <a:avLst/>
          </a:prstGeom>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8" name="Abgerundetes Rechteck 7"/>
          <p:cNvSpPr/>
          <p:nvPr/>
        </p:nvSpPr>
        <p:spPr>
          <a:xfrm>
            <a:off x="25152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25152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1" name="Abgerundetes Rechteck 10"/>
          <p:cNvSpPr/>
          <p:nvPr/>
        </p:nvSpPr>
        <p:spPr>
          <a:xfrm>
            <a:off x="196171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196171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3" name="Abgerundetes Rechteck 12"/>
          <p:cNvSpPr/>
          <p:nvPr/>
        </p:nvSpPr>
        <p:spPr>
          <a:xfrm>
            <a:off x="367190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367190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5" name="Abgerundetes Rechteck 14"/>
          <p:cNvSpPr/>
          <p:nvPr/>
        </p:nvSpPr>
        <p:spPr>
          <a:xfrm>
            <a:off x="538209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538209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9" name="Abgerundetes Rechteck 18"/>
          <p:cNvSpPr/>
          <p:nvPr/>
        </p:nvSpPr>
        <p:spPr>
          <a:xfrm>
            <a:off x="25152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25152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1" name="Abgerundetes Rechteck 20"/>
          <p:cNvSpPr/>
          <p:nvPr/>
        </p:nvSpPr>
        <p:spPr>
          <a:xfrm>
            <a:off x="196171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196171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3" name="Abgerundetes Rechteck 22"/>
          <p:cNvSpPr/>
          <p:nvPr/>
        </p:nvSpPr>
        <p:spPr>
          <a:xfrm>
            <a:off x="367190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p:cNvSpPr txBox="1"/>
          <p:nvPr/>
        </p:nvSpPr>
        <p:spPr>
          <a:xfrm>
            <a:off x="367190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5" name="Abgerundetes Rechteck 24"/>
          <p:cNvSpPr/>
          <p:nvPr/>
        </p:nvSpPr>
        <p:spPr>
          <a:xfrm>
            <a:off x="538209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538209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9" name="Abgerundetes Rechteck 28"/>
          <p:cNvSpPr/>
          <p:nvPr/>
        </p:nvSpPr>
        <p:spPr>
          <a:xfrm>
            <a:off x="25152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25152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1" name="Abgerundetes Rechteck 30"/>
          <p:cNvSpPr/>
          <p:nvPr/>
        </p:nvSpPr>
        <p:spPr>
          <a:xfrm>
            <a:off x="196171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p:cNvSpPr txBox="1"/>
          <p:nvPr/>
        </p:nvSpPr>
        <p:spPr>
          <a:xfrm>
            <a:off x="196171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3" name="Abgerundetes Rechteck 32"/>
          <p:cNvSpPr/>
          <p:nvPr/>
        </p:nvSpPr>
        <p:spPr>
          <a:xfrm>
            <a:off x="367190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p:cNvSpPr txBox="1"/>
          <p:nvPr/>
        </p:nvSpPr>
        <p:spPr>
          <a:xfrm>
            <a:off x="367190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5" name="Abgerundetes Rechteck 34"/>
          <p:cNvSpPr/>
          <p:nvPr/>
        </p:nvSpPr>
        <p:spPr>
          <a:xfrm>
            <a:off x="538209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538209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cxnSp>
        <p:nvCxnSpPr>
          <p:cNvPr id="40" name="Gerade Verbindung 39"/>
          <p:cNvCxnSpPr/>
          <p:nvPr/>
        </p:nvCxnSpPr>
        <p:spPr>
          <a:xfrm>
            <a:off x="0" y="1124744"/>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266" name="Picture 2" descr="C:\Schule\Bilder und Symbole\METACOM 6.0\PNG_ohne_Rahmen\Eigenschaften_Emotionen\besondersbesondere.png"/>
          <p:cNvPicPr>
            <a:picLocks noChangeAspect="1" noChangeArrowheads="1"/>
          </p:cNvPicPr>
          <p:nvPr/>
        </p:nvPicPr>
        <p:blipFill>
          <a:blip r:embed="rId2" cstate="print"/>
          <a:srcRect/>
          <a:stretch>
            <a:fillRect/>
          </a:stretch>
        </p:blipFill>
        <p:spPr bwMode="auto">
          <a:xfrm>
            <a:off x="7912315" y="233645"/>
            <a:ext cx="755136" cy="630070"/>
          </a:xfrm>
          <a:prstGeom prst="rect">
            <a:avLst/>
          </a:prstGeom>
          <a:noFill/>
        </p:spPr>
      </p:pic>
      <p:pic>
        <p:nvPicPr>
          <p:cNvPr id="41" name="Picture 2" descr="C:\Schule\Bilder und Symbole\METACOM 6.0\PNG_ohne_Rahmen\Eigenschaften_Emotionen\besondersbesondere.png"/>
          <p:cNvPicPr>
            <a:picLocks noChangeAspect="1" noChangeArrowheads="1"/>
          </p:cNvPicPr>
          <p:nvPr/>
        </p:nvPicPr>
        <p:blipFill>
          <a:blip r:embed="rId3" cstate="print"/>
          <a:srcRect/>
          <a:stretch>
            <a:fillRect/>
          </a:stretch>
        </p:blipFill>
        <p:spPr bwMode="auto">
          <a:xfrm>
            <a:off x="4797025" y="6595141"/>
            <a:ext cx="315035" cy="262859"/>
          </a:xfrm>
          <a:prstGeom prst="rect">
            <a:avLst/>
          </a:prstGeom>
          <a:noFill/>
        </p:spPr>
      </p:pic>
      <p:sp>
        <p:nvSpPr>
          <p:cNvPr id="43" name="Textfeld 42"/>
          <p:cNvSpPr txBox="1"/>
          <p:nvPr/>
        </p:nvSpPr>
        <p:spPr>
          <a:xfrm>
            <a:off x="7182290" y="1538790"/>
            <a:ext cx="1620180" cy="900246"/>
          </a:xfrm>
          <a:prstGeom prst="rect">
            <a:avLst/>
          </a:prstGeom>
          <a:noFill/>
        </p:spPr>
        <p:txBody>
          <a:bodyPr wrap="square" rtlCol="0">
            <a:spAutoFit/>
          </a:bodyPr>
          <a:lstStyle/>
          <a:p>
            <a:pPr>
              <a:buFont typeface="Arial" pitchFamily="34" charset="0"/>
              <a:buChar char="•"/>
            </a:pPr>
            <a:r>
              <a:rPr lang="de-DE" sz="1050" dirty="0" smtClean="0"/>
              <a:t> Brille</a:t>
            </a:r>
            <a:r>
              <a:rPr lang="de-DE" sz="1050" dirty="0" smtClean="0"/>
              <a:t>, ...</a:t>
            </a:r>
          </a:p>
          <a:p>
            <a:pPr>
              <a:buFont typeface="Arial" pitchFamily="34" charset="0"/>
              <a:buChar char="•"/>
            </a:pPr>
            <a:r>
              <a:rPr lang="de-DE" sz="1050" dirty="0"/>
              <a:t> </a:t>
            </a:r>
            <a:r>
              <a:rPr lang="de-DE" sz="1050" dirty="0" smtClean="0"/>
              <a:t>Ticks</a:t>
            </a:r>
          </a:p>
          <a:p>
            <a:pPr>
              <a:buFont typeface="Arial" pitchFamily="34" charset="0"/>
              <a:buChar char="•"/>
            </a:pPr>
            <a:r>
              <a:rPr lang="de-DE" sz="1050" dirty="0"/>
              <a:t> </a:t>
            </a:r>
            <a:r>
              <a:rPr lang="de-DE" sz="1050" dirty="0" smtClean="0"/>
              <a:t>damit nerve ich alle</a:t>
            </a:r>
          </a:p>
          <a:p>
            <a:pPr>
              <a:buFont typeface="Arial" pitchFamily="34" charset="0"/>
              <a:buChar char="•"/>
            </a:pPr>
            <a:r>
              <a:rPr lang="de-DE" sz="1050" dirty="0"/>
              <a:t> </a:t>
            </a:r>
            <a:r>
              <a:rPr lang="de-DE" sz="1050" dirty="0" smtClean="0"/>
              <a:t>darüber freuen sich alle</a:t>
            </a:r>
          </a:p>
          <a:p>
            <a:endParaRPr lang="de-DE" sz="1050" dirty="0"/>
          </a:p>
        </p:txBody>
      </p:sp>
      <p:graphicFrame>
        <p:nvGraphicFramePr>
          <p:cNvPr id="39" name="Tabelle 38"/>
          <p:cNvGraphicFramePr>
            <a:graphicFrameLocks noGrp="1"/>
          </p:cNvGraphicFramePr>
          <p:nvPr/>
        </p:nvGraphicFramePr>
        <p:xfrm>
          <a:off x="0" y="6219310"/>
          <a:ext cx="9144025" cy="638690"/>
        </p:xfrm>
        <a:graphic>
          <a:graphicData uri="http://schemas.openxmlformats.org/drawingml/2006/table">
            <a:tbl>
              <a:tblPr firstRow="1" bandRow="1">
                <a:tableStyleId>{5940675A-B579-460E-94D1-54222C63F5DA}</a:tableStyleId>
              </a:tblPr>
              <a:tblGrid>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tblGrid>
              <a:tr h="638690">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57" name="Textfeld 56"/>
          <p:cNvSpPr txBox="1"/>
          <p:nvPr/>
        </p:nvSpPr>
        <p:spPr>
          <a:xfrm rot="16200000">
            <a:off x="4794702" y="6352003"/>
            <a:ext cx="540060" cy="184666"/>
          </a:xfrm>
          <a:prstGeom prst="rect">
            <a:avLst/>
          </a:prstGeom>
          <a:noFill/>
        </p:spPr>
        <p:txBody>
          <a:bodyPr wrap="square" rtlCol="0">
            <a:spAutoFit/>
          </a:bodyPr>
          <a:lstStyle/>
          <a:p>
            <a:pPr algn="ctr"/>
            <a:r>
              <a:rPr lang="de-DE" sz="600" dirty="0" smtClean="0"/>
              <a:t>Besonders</a:t>
            </a:r>
            <a:endParaRPr lang="de-DE" sz="600" dirty="0"/>
          </a:p>
        </p:txBody>
      </p:sp>
      <p:sp>
        <p:nvSpPr>
          <p:cNvPr id="37" name="Textfeld 36"/>
          <p:cNvSpPr txBox="1"/>
          <p:nvPr/>
        </p:nvSpPr>
        <p:spPr>
          <a:xfrm rot="16200000">
            <a:off x="7765421" y="4824538"/>
            <a:ext cx="2557110" cy="200055"/>
          </a:xfrm>
          <a:prstGeom prst="rect">
            <a:avLst/>
          </a:prstGeom>
          <a:noFill/>
        </p:spPr>
        <p:txBody>
          <a:bodyPr wrap="none" rtlCol="0">
            <a:spAutoFit/>
          </a:bodyPr>
          <a:lstStyle/>
          <a:p>
            <a:r>
              <a:rPr lang="de-DE" sz="700" dirty="0">
                <a:solidFill>
                  <a:schemeClr val="bg1">
                    <a:lumMod val="65000"/>
                  </a:schemeClr>
                </a:solidFill>
              </a:rPr>
              <a:t>© Nina Fröhlich </a:t>
            </a:r>
            <a:r>
              <a:rPr lang="de-DE" sz="700" dirty="0" smtClean="0">
                <a:solidFill>
                  <a:schemeClr val="bg1">
                    <a:lumMod val="65000"/>
                  </a:schemeClr>
                </a:solidFill>
              </a:rPr>
              <a:t>2015  </a:t>
            </a:r>
            <a:r>
              <a:rPr lang="de-DE" sz="700" dirty="0">
                <a:solidFill>
                  <a:schemeClr val="bg1">
                    <a:lumMod val="65000"/>
                  </a:schemeClr>
                </a:solidFill>
              </a:rPr>
              <a:t>-  METACOM Symbole © Annette Kitzinger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548680"/>
            <a:ext cx="7128792" cy="490066"/>
          </a:xfrm>
        </p:spPr>
        <p:txBody>
          <a:bodyPr>
            <a:normAutofit/>
          </a:bodyPr>
          <a:lstStyle/>
          <a:p>
            <a:pPr algn="l"/>
            <a:r>
              <a:rPr lang="de-DE" sz="2400" dirty="0" smtClean="0"/>
              <a:t>Das sind meine Stärken!</a:t>
            </a:r>
            <a:endParaRPr lang="de-DE" sz="2400" dirty="0"/>
          </a:p>
        </p:txBody>
      </p:sp>
      <p:sp>
        <p:nvSpPr>
          <p:cNvPr id="7" name="Abgerundetes Rechteck 6"/>
          <p:cNvSpPr/>
          <p:nvPr/>
        </p:nvSpPr>
        <p:spPr>
          <a:xfrm>
            <a:off x="7884368" y="188640"/>
            <a:ext cx="792088" cy="792088"/>
          </a:xfrm>
          <a:prstGeom prst="roundRect">
            <a:avLst/>
          </a:prstGeom>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8" name="Abgerundetes Rechteck 7"/>
          <p:cNvSpPr/>
          <p:nvPr/>
        </p:nvSpPr>
        <p:spPr>
          <a:xfrm>
            <a:off x="25152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25152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1" name="Abgerundetes Rechteck 10"/>
          <p:cNvSpPr/>
          <p:nvPr/>
        </p:nvSpPr>
        <p:spPr>
          <a:xfrm>
            <a:off x="196171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196171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3" name="Abgerundetes Rechteck 12"/>
          <p:cNvSpPr/>
          <p:nvPr/>
        </p:nvSpPr>
        <p:spPr>
          <a:xfrm>
            <a:off x="367190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367190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5" name="Abgerundetes Rechteck 14"/>
          <p:cNvSpPr/>
          <p:nvPr/>
        </p:nvSpPr>
        <p:spPr>
          <a:xfrm>
            <a:off x="538209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538209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9" name="Abgerundetes Rechteck 18"/>
          <p:cNvSpPr/>
          <p:nvPr/>
        </p:nvSpPr>
        <p:spPr>
          <a:xfrm>
            <a:off x="25152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25152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1" name="Abgerundetes Rechteck 20"/>
          <p:cNvSpPr/>
          <p:nvPr/>
        </p:nvSpPr>
        <p:spPr>
          <a:xfrm>
            <a:off x="196171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196171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3" name="Abgerundetes Rechteck 22"/>
          <p:cNvSpPr/>
          <p:nvPr/>
        </p:nvSpPr>
        <p:spPr>
          <a:xfrm>
            <a:off x="367190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p:cNvSpPr txBox="1"/>
          <p:nvPr/>
        </p:nvSpPr>
        <p:spPr>
          <a:xfrm>
            <a:off x="367190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5" name="Abgerundetes Rechteck 24"/>
          <p:cNvSpPr/>
          <p:nvPr/>
        </p:nvSpPr>
        <p:spPr>
          <a:xfrm>
            <a:off x="538209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538209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9" name="Abgerundetes Rechteck 28"/>
          <p:cNvSpPr/>
          <p:nvPr/>
        </p:nvSpPr>
        <p:spPr>
          <a:xfrm>
            <a:off x="25152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25152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1" name="Abgerundetes Rechteck 30"/>
          <p:cNvSpPr/>
          <p:nvPr/>
        </p:nvSpPr>
        <p:spPr>
          <a:xfrm>
            <a:off x="196171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p:cNvSpPr txBox="1"/>
          <p:nvPr/>
        </p:nvSpPr>
        <p:spPr>
          <a:xfrm>
            <a:off x="196171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3" name="Abgerundetes Rechteck 32"/>
          <p:cNvSpPr/>
          <p:nvPr/>
        </p:nvSpPr>
        <p:spPr>
          <a:xfrm>
            <a:off x="367190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p:cNvSpPr txBox="1"/>
          <p:nvPr/>
        </p:nvSpPr>
        <p:spPr>
          <a:xfrm>
            <a:off x="367190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5" name="Abgerundetes Rechteck 34"/>
          <p:cNvSpPr/>
          <p:nvPr/>
        </p:nvSpPr>
        <p:spPr>
          <a:xfrm>
            <a:off x="538209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538209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cxnSp>
        <p:nvCxnSpPr>
          <p:cNvPr id="40" name="Gerade Verbindung 39"/>
          <p:cNvCxnSpPr/>
          <p:nvPr/>
        </p:nvCxnSpPr>
        <p:spPr>
          <a:xfrm>
            <a:off x="0" y="1124744"/>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074" name="Picture 2" descr="C:\Schule\UK\Bilder und Symbole\METACOM 6.0\PNG_ohne_Rahmen\Eigenschaften_Emotionen\stark2.png"/>
          <p:cNvPicPr>
            <a:picLocks noChangeAspect="1" noChangeArrowheads="1"/>
          </p:cNvPicPr>
          <p:nvPr/>
        </p:nvPicPr>
        <p:blipFill>
          <a:blip r:embed="rId2" cstate="print"/>
          <a:srcRect/>
          <a:stretch>
            <a:fillRect/>
          </a:stretch>
        </p:blipFill>
        <p:spPr bwMode="auto">
          <a:xfrm>
            <a:off x="7902370" y="323655"/>
            <a:ext cx="780822" cy="651501"/>
          </a:xfrm>
          <a:prstGeom prst="rect">
            <a:avLst/>
          </a:prstGeom>
          <a:noFill/>
        </p:spPr>
      </p:pic>
      <p:pic>
        <p:nvPicPr>
          <p:cNvPr id="38" name="Picture 2" descr="C:\Schule\UK\Bilder und Symbole\METACOM 6.0\PNG_ohne_Rahmen\Eigenschaften_Emotionen\stark2.png"/>
          <p:cNvPicPr>
            <a:picLocks noChangeAspect="1" noChangeArrowheads="1"/>
          </p:cNvPicPr>
          <p:nvPr/>
        </p:nvPicPr>
        <p:blipFill>
          <a:blip r:embed="rId3" cstate="print"/>
          <a:srcRect/>
          <a:stretch>
            <a:fillRect/>
          </a:stretch>
        </p:blipFill>
        <p:spPr bwMode="auto">
          <a:xfrm>
            <a:off x="5176723" y="6557919"/>
            <a:ext cx="295377" cy="246456"/>
          </a:xfrm>
          <a:prstGeom prst="rect">
            <a:avLst/>
          </a:prstGeom>
          <a:noFill/>
        </p:spPr>
      </p:pic>
      <p:graphicFrame>
        <p:nvGraphicFramePr>
          <p:cNvPr id="39" name="Tabelle 38"/>
          <p:cNvGraphicFramePr>
            <a:graphicFrameLocks noGrp="1"/>
          </p:cNvGraphicFramePr>
          <p:nvPr/>
        </p:nvGraphicFramePr>
        <p:xfrm>
          <a:off x="0" y="6219310"/>
          <a:ext cx="9144025" cy="638690"/>
        </p:xfrm>
        <a:graphic>
          <a:graphicData uri="http://schemas.openxmlformats.org/drawingml/2006/table">
            <a:tbl>
              <a:tblPr firstRow="1" bandRow="1">
                <a:tableStyleId>{5940675A-B579-460E-94D1-54222C63F5DA}</a:tableStyleId>
              </a:tblPr>
              <a:tblGrid>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tblGrid>
              <a:tr h="638690">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67" name="Textfeld 66"/>
          <p:cNvSpPr txBox="1"/>
          <p:nvPr/>
        </p:nvSpPr>
        <p:spPr>
          <a:xfrm rot="16200000">
            <a:off x="5154742" y="6306998"/>
            <a:ext cx="540060" cy="184666"/>
          </a:xfrm>
          <a:prstGeom prst="rect">
            <a:avLst/>
          </a:prstGeom>
          <a:noFill/>
        </p:spPr>
        <p:txBody>
          <a:bodyPr wrap="square" rtlCol="0">
            <a:spAutoFit/>
          </a:bodyPr>
          <a:lstStyle/>
          <a:p>
            <a:pPr algn="ctr"/>
            <a:r>
              <a:rPr lang="de-DE" sz="600" dirty="0" smtClean="0"/>
              <a:t>Stärken</a:t>
            </a:r>
            <a:endParaRPr lang="de-DE" sz="600" dirty="0"/>
          </a:p>
        </p:txBody>
      </p:sp>
      <p:sp>
        <p:nvSpPr>
          <p:cNvPr id="71" name="Abgerundetes Rechteck 70"/>
          <p:cNvSpPr/>
          <p:nvPr/>
        </p:nvSpPr>
        <p:spPr>
          <a:xfrm>
            <a:off x="7110282" y="1331767"/>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Textfeld 71"/>
          <p:cNvSpPr txBox="1"/>
          <p:nvPr/>
        </p:nvSpPr>
        <p:spPr>
          <a:xfrm>
            <a:off x="7110282" y="2483895"/>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73" name="Abgerundetes Rechteck 72"/>
          <p:cNvSpPr/>
          <p:nvPr/>
        </p:nvSpPr>
        <p:spPr>
          <a:xfrm>
            <a:off x="7110282" y="2987951"/>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Textfeld 73"/>
          <p:cNvSpPr txBox="1"/>
          <p:nvPr/>
        </p:nvSpPr>
        <p:spPr>
          <a:xfrm>
            <a:off x="7110282" y="4140079"/>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75" name="Abgerundetes Rechteck 74"/>
          <p:cNvSpPr/>
          <p:nvPr/>
        </p:nvSpPr>
        <p:spPr>
          <a:xfrm>
            <a:off x="7110282" y="4644135"/>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Textfeld 75"/>
          <p:cNvSpPr txBox="1"/>
          <p:nvPr/>
        </p:nvSpPr>
        <p:spPr>
          <a:xfrm>
            <a:off x="7110282" y="5796263"/>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41" name="Textfeld 40"/>
          <p:cNvSpPr txBox="1"/>
          <p:nvPr/>
        </p:nvSpPr>
        <p:spPr>
          <a:xfrm rot="16200000">
            <a:off x="7765421" y="4824538"/>
            <a:ext cx="2557110" cy="200055"/>
          </a:xfrm>
          <a:prstGeom prst="rect">
            <a:avLst/>
          </a:prstGeom>
          <a:noFill/>
        </p:spPr>
        <p:txBody>
          <a:bodyPr wrap="none" rtlCol="0">
            <a:spAutoFit/>
          </a:bodyPr>
          <a:lstStyle/>
          <a:p>
            <a:r>
              <a:rPr lang="de-DE" sz="700" dirty="0">
                <a:solidFill>
                  <a:schemeClr val="bg1">
                    <a:lumMod val="65000"/>
                  </a:schemeClr>
                </a:solidFill>
              </a:rPr>
              <a:t>© Nina Fröhlich </a:t>
            </a:r>
            <a:r>
              <a:rPr lang="de-DE" sz="700" dirty="0" smtClean="0">
                <a:solidFill>
                  <a:schemeClr val="bg1">
                    <a:lumMod val="65000"/>
                  </a:schemeClr>
                </a:solidFill>
              </a:rPr>
              <a:t>2015  </a:t>
            </a:r>
            <a:r>
              <a:rPr lang="de-DE" sz="700" dirty="0">
                <a:solidFill>
                  <a:schemeClr val="bg1">
                    <a:lumMod val="65000"/>
                  </a:schemeClr>
                </a:solidFill>
              </a:rPr>
              <a:t>-  METACOM Symbole © Annette Kitzinger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548680"/>
            <a:ext cx="7128792" cy="490066"/>
          </a:xfrm>
        </p:spPr>
        <p:txBody>
          <a:bodyPr>
            <a:normAutofit/>
          </a:bodyPr>
          <a:lstStyle/>
          <a:p>
            <a:pPr algn="l"/>
            <a:r>
              <a:rPr lang="de-DE" sz="2400" dirty="0" smtClean="0"/>
              <a:t>Essen und Getränke</a:t>
            </a:r>
            <a:endParaRPr lang="de-DE" sz="2400" dirty="0"/>
          </a:p>
        </p:txBody>
      </p:sp>
      <p:sp>
        <p:nvSpPr>
          <p:cNvPr id="7" name="Abgerundetes Rechteck 6"/>
          <p:cNvSpPr/>
          <p:nvPr/>
        </p:nvSpPr>
        <p:spPr>
          <a:xfrm>
            <a:off x="7884368" y="188640"/>
            <a:ext cx="792088" cy="792088"/>
          </a:xfrm>
          <a:prstGeom prst="roundRect">
            <a:avLst/>
          </a:prstGeom>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8" name="Abgerundetes Rechteck 7"/>
          <p:cNvSpPr/>
          <p:nvPr/>
        </p:nvSpPr>
        <p:spPr>
          <a:xfrm>
            <a:off x="251520" y="1664804"/>
            <a:ext cx="1440000" cy="144016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10" name="Textfeld 9"/>
          <p:cNvSpPr txBox="1"/>
          <p:nvPr/>
        </p:nvSpPr>
        <p:spPr>
          <a:xfrm>
            <a:off x="251520" y="2816932"/>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1" name="Abgerundetes Rechteck 10"/>
          <p:cNvSpPr/>
          <p:nvPr/>
        </p:nvSpPr>
        <p:spPr>
          <a:xfrm>
            <a:off x="2051720" y="1664804"/>
            <a:ext cx="1440000" cy="144016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12" name="Textfeld 11"/>
          <p:cNvSpPr txBox="1"/>
          <p:nvPr/>
        </p:nvSpPr>
        <p:spPr>
          <a:xfrm>
            <a:off x="2051720" y="2816932"/>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3" name="Abgerundetes Rechteck 12"/>
          <p:cNvSpPr/>
          <p:nvPr/>
        </p:nvSpPr>
        <p:spPr>
          <a:xfrm>
            <a:off x="3851920" y="1664804"/>
            <a:ext cx="1440000" cy="1440160"/>
          </a:xfrm>
          <a:prstGeom prst="roundRect">
            <a:avLst/>
          </a:prstGeom>
          <a:solidFill>
            <a:schemeClr val="accent1">
              <a:lumMod val="40000"/>
              <a:lumOff val="60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14" name="Textfeld 13"/>
          <p:cNvSpPr txBox="1"/>
          <p:nvPr/>
        </p:nvSpPr>
        <p:spPr>
          <a:xfrm>
            <a:off x="3851920" y="1637801"/>
            <a:ext cx="1512168" cy="646331"/>
          </a:xfrm>
          <a:prstGeom prst="rect">
            <a:avLst/>
          </a:prstGeom>
          <a:noFill/>
        </p:spPr>
        <p:txBody>
          <a:bodyPr wrap="square" rtlCol="0">
            <a:spAutoFit/>
          </a:bodyPr>
          <a:lstStyle/>
          <a:p>
            <a:r>
              <a:rPr lang="de-DE" sz="1200" b="1" dirty="0" smtClean="0"/>
              <a:t>  Hunger</a:t>
            </a:r>
            <a:r>
              <a:rPr lang="de-DE" sz="1200" dirty="0" smtClean="0"/>
              <a:t> </a:t>
            </a:r>
            <a:br>
              <a:rPr lang="de-DE" sz="1200" dirty="0" smtClean="0"/>
            </a:br>
            <a:r>
              <a:rPr lang="de-DE" sz="1200" dirty="0" smtClean="0"/>
              <a:t>drücke ich </a:t>
            </a:r>
            <a:br>
              <a:rPr lang="de-DE" sz="1200" dirty="0" smtClean="0"/>
            </a:br>
            <a:r>
              <a:rPr lang="de-DE" sz="1200" dirty="0" smtClean="0"/>
              <a:t>so aus:</a:t>
            </a:r>
            <a:endParaRPr lang="de-DE" sz="1200" dirty="0"/>
          </a:p>
        </p:txBody>
      </p:sp>
      <p:sp>
        <p:nvSpPr>
          <p:cNvPr id="15" name="Abgerundetes Rechteck 14"/>
          <p:cNvSpPr/>
          <p:nvPr/>
        </p:nvSpPr>
        <p:spPr>
          <a:xfrm>
            <a:off x="5652120" y="1664804"/>
            <a:ext cx="1440000" cy="1440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5652120" y="2816932"/>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7" name="Abgerundetes Rechteck 16"/>
          <p:cNvSpPr/>
          <p:nvPr/>
        </p:nvSpPr>
        <p:spPr>
          <a:xfrm>
            <a:off x="7452320" y="1664804"/>
            <a:ext cx="1440000" cy="1440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7452320" y="2816932"/>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9" name="Abgerundetes Rechteck 18"/>
          <p:cNvSpPr/>
          <p:nvPr/>
        </p:nvSpPr>
        <p:spPr>
          <a:xfrm>
            <a:off x="251520" y="3194974"/>
            <a:ext cx="1440000" cy="144016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20" name="Textfeld 19"/>
          <p:cNvSpPr txBox="1"/>
          <p:nvPr/>
        </p:nvSpPr>
        <p:spPr>
          <a:xfrm>
            <a:off x="251520" y="4347102"/>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1" name="Abgerundetes Rechteck 20"/>
          <p:cNvSpPr/>
          <p:nvPr/>
        </p:nvSpPr>
        <p:spPr>
          <a:xfrm>
            <a:off x="2051720" y="3194974"/>
            <a:ext cx="1440000" cy="144016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22" name="Textfeld 21"/>
          <p:cNvSpPr txBox="1"/>
          <p:nvPr/>
        </p:nvSpPr>
        <p:spPr>
          <a:xfrm>
            <a:off x="2051720" y="4347102"/>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3" name="Abgerundetes Rechteck 22"/>
          <p:cNvSpPr/>
          <p:nvPr/>
        </p:nvSpPr>
        <p:spPr>
          <a:xfrm>
            <a:off x="3851920" y="3194974"/>
            <a:ext cx="1440000" cy="1440160"/>
          </a:xfrm>
          <a:prstGeom prst="roundRect">
            <a:avLst/>
          </a:prstGeom>
          <a:solidFill>
            <a:schemeClr val="accent1">
              <a:lumMod val="40000"/>
              <a:lumOff val="60000"/>
            </a:schemeClr>
          </a:solidFill>
          <a:ln>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24" name="Textfeld 23"/>
          <p:cNvSpPr txBox="1"/>
          <p:nvPr/>
        </p:nvSpPr>
        <p:spPr>
          <a:xfrm>
            <a:off x="3851919" y="3221977"/>
            <a:ext cx="1467163" cy="646331"/>
          </a:xfrm>
          <a:prstGeom prst="rect">
            <a:avLst/>
          </a:prstGeom>
          <a:noFill/>
        </p:spPr>
        <p:txBody>
          <a:bodyPr wrap="square" rtlCol="0">
            <a:spAutoFit/>
          </a:bodyPr>
          <a:lstStyle/>
          <a:p>
            <a:r>
              <a:rPr lang="de-DE" sz="1200" b="1" dirty="0" smtClean="0"/>
              <a:t> Durst</a:t>
            </a:r>
            <a:r>
              <a:rPr lang="de-DE" sz="1200" dirty="0" smtClean="0"/>
              <a:t> </a:t>
            </a:r>
          </a:p>
          <a:p>
            <a:r>
              <a:rPr lang="de-DE" sz="1200" dirty="0" smtClean="0"/>
              <a:t>drücke ich </a:t>
            </a:r>
            <a:br>
              <a:rPr lang="de-DE" sz="1200" dirty="0" smtClean="0"/>
            </a:br>
            <a:r>
              <a:rPr lang="de-DE" sz="1200" dirty="0" smtClean="0"/>
              <a:t>so aus:</a:t>
            </a:r>
            <a:endParaRPr lang="de-DE" sz="1200" dirty="0"/>
          </a:p>
        </p:txBody>
      </p:sp>
      <p:sp>
        <p:nvSpPr>
          <p:cNvPr id="25" name="Abgerundetes Rechteck 24"/>
          <p:cNvSpPr/>
          <p:nvPr/>
        </p:nvSpPr>
        <p:spPr>
          <a:xfrm>
            <a:off x="5652120" y="3194974"/>
            <a:ext cx="1440000" cy="1440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5652120" y="4347102"/>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7" name="Abgerundetes Rechteck 26"/>
          <p:cNvSpPr/>
          <p:nvPr/>
        </p:nvSpPr>
        <p:spPr>
          <a:xfrm>
            <a:off x="7452320" y="3194974"/>
            <a:ext cx="1440000" cy="1440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p:cNvSpPr txBox="1"/>
          <p:nvPr/>
        </p:nvSpPr>
        <p:spPr>
          <a:xfrm>
            <a:off x="7452320" y="4347102"/>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9" name="Abgerundetes Rechteck 28"/>
          <p:cNvSpPr/>
          <p:nvPr/>
        </p:nvSpPr>
        <p:spPr>
          <a:xfrm>
            <a:off x="251520" y="4734145"/>
            <a:ext cx="1440000" cy="144016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30" name="Textfeld 29"/>
          <p:cNvSpPr txBox="1"/>
          <p:nvPr/>
        </p:nvSpPr>
        <p:spPr>
          <a:xfrm>
            <a:off x="251520" y="5886273"/>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1" name="Abgerundetes Rechteck 30"/>
          <p:cNvSpPr/>
          <p:nvPr/>
        </p:nvSpPr>
        <p:spPr>
          <a:xfrm>
            <a:off x="2051720" y="4734145"/>
            <a:ext cx="1440000" cy="144016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32" name="Textfeld 31"/>
          <p:cNvSpPr txBox="1"/>
          <p:nvPr/>
        </p:nvSpPr>
        <p:spPr>
          <a:xfrm>
            <a:off x="2051720" y="5886273"/>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3" name="Abgerundetes Rechteck 32"/>
          <p:cNvSpPr/>
          <p:nvPr/>
        </p:nvSpPr>
        <p:spPr>
          <a:xfrm>
            <a:off x="3851920" y="4734145"/>
            <a:ext cx="1440000" cy="1440160"/>
          </a:xfrm>
          <a:prstGeom prst="roundRect">
            <a:avLst/>
          </a:prstGeom>
          <a:solidFill>
            <a:schemeClr val="accent1">
              <a:lumMod val="40000"/>
              <a:lumOff val="60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34" name="Textfeld 33"/>
          <p:cNvSpPr txBox="1"/>
          <p:nvPr/>
        </p:nvSpPr>
        <p:spPr>
          <a:xfrm>
            <a:off x="3851920" y="4905164"/>
            <a:ext cx="1512168" cy="461665"/>
          </a:xfrm>
          <a:prstGeom prst="rect">
            <a:avLst/>
          </a:prstGeom>
          <a:noFill/>
        </p:spPr>
        <p:txBody>
          <a:bodyPr wrap="square" rtlCol="0">
            <a:spAutoFit/>
          </a:bodyPr>
          <a:lstStyle/>
          <a:p>
            <a:pPr algn="ctr"/>
            <a:r>
              <a:rPr lang="de-DE" sz="1200" dirty="0" smtClean="0"/>
              <a:t>Allergien/ Vegetarier/...</a:t>
            </a:r>
            <a:endParaRPr lang="de-DE" sz="1200" dirty="0"/>
          </a:p>
        </p:txBody>
      </p:sp>
      <p:sp>
        <p:nvSpPr>
          <p:cNvPr id="35" name="Abgerundetes Rechteck 34"/>
          <p:cNvSpPr/>
          <p:nvPr/>
        </p:nvSpPr>
        <p:spPr>
          <a:xfrm>
            <a:off x="5652120" y="4734145"/>
            <a:ext cx="1440000" cy="1440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5652120" y="5886273"/>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7" name="Abgerundetes Rechteck 36"/>
          <p:cNvSpPr/>
          <p:nvPr/>
        </p:nvSpPr>
        <p:spPr>
          <a:xfrm>
            <a:off x="7452320" y="4734145"/>
            <a:ext cx="1440000" cy="1440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p:cNvSpPr txBox="1"/>
          <p:nvPr/>
        </p:nvSpPr>
        <p:spPr>
          <a:xfrm>
            <a:off x="7452320" y="5886273"/>
            <a:ext cx="1512168" cy="276999"/>
          </a:xfrm>
          <a:prstGeom prst="rect">
            <a:avLst/>
          </a:prstGeom>
          <a:noFill/>
        </p:spPr>
        <p:txBody>
          <a:bodyPr wrap="square" rtlCol="0">
            <a:spAutoFit/>
          </a:bodyPr>
          <a:lstStyle/>
          <a:p>
            <a:pPr algn="ctr"/>
            <a:r>
              <a:rPr lang="de-DE" sz="1200" dirty="0" err="1" smtClean="0"/>
              <a:t>text</a:t>
            </a:r>
            <a:endParaRPr lang="de-DE" sz="1200" dirty="0"/>
          </a:p>
        </p:txBody>
      </p:sp>
      <p:cxnSp>
        <p:nvCxnSpPr>
          <p:cNvPr id="40" name="Gerade Verbindung 39"/>
          <p:cNvCxnSpPr/>
          <p:nvPr/>
        </p:nvCxnSpPr>
        <p:spPr>
          <a:xfrm>
            <a:off x="0" y="1124744"/>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2290" name="Picture 2" descr="C:\Schule\Bilder und Symbole\METACOM 6.0\PNG_ohne_Rahmen\Lebensmittel_Essen\essenkalt.png"/>
          <p:cNvPicPr>
            <a:picLocks noChangeAspect="1" noChangeArrowheads="1"/>
          </p:cNvPicPr>
          <p:nvPr/>
        </p:nvPicPr>
        <p:blipFill>
          <a:blip r:embed="rId2" cstate="print"/>
          <a:srcRect/>
          <a:stretch>
            <a:fillRect/>
          </a:stretch>
        </p:blipFill>
        <p:spPr bwMode="auto">
          <a:xfrm>
            <a:off x="7857680" y="233645"/>
            <a:ext cx="809075" cy="675075"/>
          </a:xfrm>
          <a:prstGeom prst="rect">
            <a:avLst/>
          </a:prstGeom>
          <a:noFill/>
        </p:spPr>
      </p:pic>
      <p:pic>
        <p:nvPicPr>
          <p:cNvPr id="41" name="Picture 2" descr="C:\Schule\Bilder und Symbole\METACOM 6.0\PNG_ohne_Rahmen\Lebensmittel_Essen\essenkalt.png"/>
          <p:cNvPicPr>
            <a:picLocks noChangeAspect="1" noChangeArrowheads="1"/>
          </p:cNvPicPr>
          <p:nvPr/>
        </p:nvPicPr>
        <p:blipFill>
          <a:blip r:embed="rId3" cstate="print"/>
          <a:srcRect/>
          <a:stretch>
            <a:fillRect/>
          </a:stretch>
        </p:blipFill>
        <p:spPr bwMode="auto">
          <a:xfrm>
            <a:off x="5517105" y="6579350"/>
            <a:ext cx="333961" cy="278650"/>
          </a:xfrm>
          <a:prstGeom prst="rect">
            <a:avLst/>
          </a:prstGeom>
          <a:noFill/>
        </p:spPr>
      </p:pic>
      <p:pic>
        <p:nvPicPr>
          <p:cNvPr id="12291" name="Picture 3" descr="C:\Schule\Bilder und Symbole\METACOM 6.0\PNG_ohne_Rahmen\Eigenschaften_Emotionen\hungrig_hunger.png"/>
          <p:cNvPicPr>
            <a:picLocks noChangeAspect="1" noChangeArrowheads="1"/>
          </p:cNvPicPr>
          <p:nvPr/>
        </p:nvPicPr>
        <p:blipFill>
          <a:blip r:embed="rId4" cstate="print"/>
          <a:srcRect/>
          <a:stretch>
            <a:fillRect/>
          </a:stretch>
        </p:blipFill>
        <p:spPr bwMode="auto">
          <a:xfrm>
            <a:off x="4617005" y="1727811"/>
            <a:ext cx="566400" cy="472592"/>
          </a:xfrm>
          <a:prstGeom prst="rect">
            <a:avLst/>
          </a:prstGeom>
          <a:noFill/>
        </p:spPr>
      </p:pic>
      <p:pic>
        <p:nvPicPr>
          <p:cNvPr id="12292" name="Picture 4" descr="C:\Schule\Bilder und Symbole\METACOM 6.0\PNG_ohne_Rahmen\Eigenschaften_Emotionen\durstig_durst.png"/>
          <p:cNvPicPr>
            <a:picLocks noChangeAspect="1" noChangeArrowheads="1"/>
          </p:cNvPicPr>
          <p:nvPr/>
        </p:nvPicPr>
        <p:blipFill>
          <a:blip r:embed="rId5" cstate="print"/>
          <a:srcRect/>
          <a:stretch>
            <a:fillRect/>
          </a:stretch>
        </p:blipFill>
        <p:spPr bwMode="auto">
          <a:xfrm>
            <a:off x="4617005" y="3266982"/>
            <a:ext cx="585065" cy="488166"/>
          </a:xfrm>
          <a:prstGeom prst="rect">
            <a:avLst/>
          </a:prstGeom>
          <a:noFill/>
        </p:spPr>
      </p:pic>
      <p:sp>
        <p:nvSpPr>
          <p:cNvPr id="42" name="Rechteck 41"/>
          <p:cNvSpPr/>
          <p:nvPr/>
        </p:nvSpPr>
        <p:spPr>
          <a:xfrm>
            <a:off x="296525" y="1178750"/>
            <a:ext cx="1978106" cy="369332"/>
          </a:xfrm>
          <a:prstGeom prst="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wrap="none">
            <a:spAutoFit/>
          </a:bodyPr>
          <a:lstStyle/>
          <a:p>
            <a:r>
              <a:rPr lang="de-DE" dirty="0" smtClean="0"/>
              <a:t>Das mag ich gerne!</a:t>
            </a:r>
            <a:endParaRPr lang="de-DE" dirty="0"/>
          </a:p>
        </p:txBody>
      </p:sp>
      <p:sp>
        <p:nvSpPr>
          <p:cNvPr id="43" name="Rechteck 42"/>
          <p:cNvSpPr/>
          <p:nvPr/>
        </p:nvSpPr>
        <p:spPr>
          <a:xfrm>
            <a:off x="5564224" y="1178750"/>
            <a:ext cx="2617704" cy="369332"/>
          </a:xfrm>
          <a:prstGeom prst="rect">
            <a:avLst/>
          </a:prstGeom>
          <a:solidFill>
            <a:schemeClr val="accent2">
              <a:lumMod val="60000"/>
              <a:lumOff val="40000"/>
            </a:schemeClr>
          </a:solidFill>
          <a:ln>
            <a:solidFill>
              <a:srgbClr val="FF0000"/>
            </a:solidFill>
          </a:ln>
        </p:spPr>
        <p:txBody>
          <a:bodyPr wrap="none">
            <a:spAutoFit/>
          </a:bodyPr>
          <a:lstStyle/>
          <a:p>
            <a:r>
              <a:rPr lang="de-DE" dirty="0" smtClean="0"/>
              <a:t>Das mag ich NICHT gerne!</a:t>
            </a:r>
            <a:endParaRPr lang="de-DE" dirty="0"/>
          </a:p>
        </p:txBody>
      </p:sp>
      <p:pic>
        <p:nvPicPr>
          <p:cNvPr id="12293" name="Picture 5" descr="C:\Schule\Bilder und Symbole\METACOM 6.0\PNG_ohne_Rahmen\Eigenschaften_Emotionen\leckerFB.png"/>
          <p:cNvPicPr>
            <a:picLocks noChangeAspect="1" noChangeArrowheads="1"/>
          </p:cNvPicPr>
          <p:nvPr/>
        </p:nvPicPr>
        <p:blipFill>
          <a:blip r:embed="rId6" cstate="print"/>
          <a:srcRect/>
          <a:stretch>
            <a:fillRect/>
          </a:stretch>
        </p:blipFill>
        <p:spPr bwMode="auto">
          <a:xfrm>
            <a:off x="2231740" y="998730"/>
            <a:ext cx="776627" cy="648000"/>
          </a:xfrm>
          <a:prstGeom prst="rect">
            <a:avLst/>
          </a:prstGeom>
          <a:noFill/>
        </p:spPr>
      </p:pic>
      <p:pic>
        <p:nvPicPr>
          <p:cNvPr id="12294" name="Picture 6" descr="C:\Schule\Bilder und Symbole\METACOM 6.0\PNG_ohne_Rahmen\Eigenschaften_Emotionen\ekligFB.png"/>
          <p:cNvPicPr>
            <a:picLocks noChangeAspect="1" noChangeArrowheads="1"/>
          </p:cNvPicPr>
          <p:nvPr/>
        </p:nvPicPr>
        <p:blipFill>
          <a:blip r:embed="rId7" cstate="print"/>
          <a:srcRect/>
          <a:stretch>
            <a:fillRect/>
          </a:stretch>
        </p:blipFill>
        <p:spPr bwMode="auto">
          <a:xfrm>
            <a:off x="8127395" y="998730"/>
            <a:ext cx="776626" cy="648000"/>
          </a:xfrm>
          <a:prstGeom prst="rect">
            <a:avLst/>
          </a:prstGeom>
          <a:noFill/>
        </p:spPr>
      </p:pic>
      <p:graphicFrame>
        <p:nvGraphicFramePr>
          <p:cNvPr id="47" name="Tabelle 46"/>
          <p:cNvGraphicFramePr>
            <a:graphicFrameLocks noGrp="1"/>
          </p:cNvGraphicFramePr>
          <p:nvPr/>
        </p:nvGraphicFramePr>
        <p:xfrm>
          <a:off x="0" y="6219310"/>
          <a:ext cx="9144025" cy="638690"/>
        </p:xfrm>
        <a:graphic>
          <a:graphicData uri="http://schemas.openxmlformats.org/drawingml/2006/table">
            <a:tbl>
              <a:tblPr firstRow="1" bandRow="1">
                <a:tableStyleId>{5940675A-B579-460E-94D1-54222C63F5DA}</a:tableStyleId>
              </a:tblPr>
              <a:tblGrid>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tblGrid>
              <a:tr h="638690">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62" name="Textfeld 61"/>
          <p:cNvSpPr txBox="1"/>
          <p:nvPr/>
        </p:nvSpPr>
        <p:spPr>
          <a:xfrm rot="16200000">
            <a:off x="5573688" y="6297743"/>
            <a:ext cx="431540" cy="184666"/>
          </a:xfrm>
          <a:prstGeom prst="rect">
            <a:avLst/>
          </a:prstGeom>
          <a:noFill/>
        </p:spPr>
        <p:txBody>
          <a:bodyPr wrap="square" rtlCol="0">
            <a:spAutoFit/>
          </a:bodyPr>
          <a:lstStyle/>
          <a:p>
            <a:pPr algn="ctr"/>
            <a:r>
              <a:rPr lang="de-DE" sz="600" dirty="0" smtClean="0"/>
              <a:t>Essen</a:t>
            </a:r>
            <a:endParaRPr lang="de-DE" sz="600" dirty="0"/>
          </a:p>
        </p:txBody>
      </p:sp>
      <p:sp>
        <p:nvSpPr>
          <p:cNvPr id="45" name="Textfeld 44"/>
          <p:cNvSpPr txBox="1"/>
          <p:nvPr/>
        </p:nvSpPr>
        <p:spPr>
          <a:xfrm rot="16200000">
            <a:off x="7765421" y="4824538"/>
            <a:ext cx="2557110" cy="200055"/>
          </a:xfrm>
          <a:prstGeom prst="rect">
            <a:avLst/>
          </a:prstGeom>
          <a:noFill/>
        </p:spPr>
        <p:txBody>
          <a:bodyPr wrap="none" rtlCol="0">
            <a:spAutoFit/>
          </a:bodyPr>
          <a:lstStyle/>
          <a:p>
            <a:r>
              <a:rPr lang="de-DE" sz="700" dirty="0">
                <a:solidFill>
                  <a:schemeClr val="bg1">
                    <a:lumMod val="65000"/>
                  </a:schemeClr>
                </a:solidFill>
              </a:rPr>
              <a:t>© Nina Fröhlich </a:t>
            </a:r>
            <a:r>
              <a:rPr lang="de-DE" sz="700" dirty="0" smtClean="0">
                <a:solidFill>
                  <a:schemeClr val="bg1">
                    <a:lumMod val="65000"/>
                  </a:schemeClr>
                </a:solidFill>
              </a:rPr>
              <a:t>2015  </a:t>
            </a:r>
            <a:r>
              <a:rPr lang="de-DE" sz="700" dirty="0">
                <a:solidFill>
                  <a:schemeClr val="bg1">
                    <a:lumMod val="65000"/>
                  </a:schemeClr>
                </a:solidFill>
              </a:rPr>
              <a:t>-  METACOM Symbole © Annette Kitzinger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548680"/>
            <a:ext cx="7128792" cy="490066"/>
          </a:xfrm>
        </p:spPr>
        <p:txBody>
          <a:bodyPr>
            <a:normAutofit/>
          </a:bodyPr>
          <a:lstStyle/>
          <a:p>
            <a:pPr algn="l"/>
            <a:r>
              <a:rPr lang="de-DE" sz="2400" dirty="0" smtClean="0"/>
              <a:t>Haushalt</a:t>
            </a:r>
            <a:endParaRPr lang="de-DE" sz="2400" dirty="0"/>
          </a:p>
        </p:txBody>
      </p:sp>
      <p:sp>
        <p:nvSpPr>
          <p:cNvPr id="7" name="Abgerundetes Rechteck 6"/>
          <p:cNvSpPr/>
          <p:nvPr/>
        </p:nvSpPr>
        <p:spPr>
          <a:xfrm>
            <a:off x="7884368" y="188640"/>
            <a:ext cx="792088" cy="792088"/>
          </a:xfrm>
          <a:prstGeom prst="roundRect">
            <a:avLst/>
          </a:prstGeom>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cxnSp>
        <p:nvCxnSpPr>
          <p:cNvPr id="40" name="Gerade Verbindung 39"/>
          <p:cNvCxnSpPr/>
          <p:nvPr/>
        </p:nvCxnSpPr>
        <p:spPr>
          <a:xfrm>
            <a:off x="0" y="1124744"/>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3314" name="Picture 2" descr="C:\Schule\Bilder und Symbole\METACOM 6.0\PNG_ohne_Rahmen\Hausarbeit\hausarbeithaushalt2.png"/>
          <p:cNvPicPr>
            <a:picLocks noChangeAspect="1" noChangeArrowheads="1"/>
          </p:cNvPicPr>
          <p:nvPr/>
        </p:nvPicPr>
        <p:blipFill>
          <a:blip r:embed="rId2" cstate="print"/>
          <a:srcRect/>
          <a:stretch>
            <a:fillRect/>
          </a:stretch>
        </p:blipFill>
        <p:spPr bwMode="auto">
          <a:xfrm>
            <a:off x="7947375" y="323655"/>
            <a:ext cx="647260" cy="540060"/>
          </a:xfrm>
          <a:prstGeom prst="rect">
            <a:avLst/>
          </a:prstGeom>
          <a:noFill/>
        </p:spPr>
      </p:pic>
      <p:pic>
        <p:nvPicPr>
          <p:cNvPr id="41" name="Picture 2" descr="C:\Schule\Bilder und Symbole\METACOM 6.0\PNG_ohne_Rahmen\Hausarbeit\hausarbeithaushalt2.png"/>
          <p:cNvPicPr>
            <a:picLocks noChangeAspect="1" noChangeArrowheads="1"/>
          </p:cNvPicPr>
          <p:nvPr/>
        </p:nvPicPr>
        <p:blipFill>
          <a:blip r:embed="rId3" cstate="print"/>
          <a:srcRect/>
          <a:stretch>
            <a:fillRect/>
          </a:stretch>
        </p:blipFill>
        <p:spPr bwMode="auto">
          <a:xfrm>
            <a:off x="5922150" y="6595142"/>
            <a:ext cx="315035" cy="262858"/>
          </a:xfrm>
          <a:prstGeom prst="rect">
            <a:avLst/>
          </a:prstGeom>
          <a:noFill/>
        </p:spPr>
      </p:pic>
      <p:sp>
        <p:nvSpPr>
          <p:cNvPr id="42" name="Abgerundetes Rechteck 41"/>
          <p:cNvSpPr/>
          <p:nvPr/>
        </p:nvSpPr>
        <p:spPr>
          <a:xfrm>
            <a:off x="206515" y="2988223"/>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p:cNvSpPr/>
          <p:nvPr/>
        </p:nvSpPr>
        <p:spPr>
          <a:xfrm>
            <a:off x="206515" y="4428383"/>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Textfeld 43"/>
          <p:cNvSpPr txBox="1"/>
          <p:nvPr/>
        </p:nvSpPr>
        <p:spPr>
          <a:xfrm>
            <a:off x="242519" y="5382489"/>
            <a:ext cx="1224136" cy="261610"/>
          </a:xfrm>
          <a:prstGeom prst="rect">
            <a:avLst/>
          </a:prstGeom>
          <a:noFill/>
        </p:spPr>
        <p:txBody>
          <a:bodyPr wrap="square" rtlCol="0">
            <a:spAutoFit/>
          </a:bodyPr>
          <a:lstStyle/>
          <a:p>
            <a:r>
              <a:rPr lang="de-DE" sz="1100" dirty="0" smtClean="0"/>
              <a:t>einkaufen</a:t>
            </a:r>
            <a:endParaRPr lang="de-DE" sz="1100" dirty="0"/>
          </a:p>
        </p:txBody>
      </p:sp>
      <p:sp>
        <p:nvSpPr>
          <p:cNvPr id="45" name="Abgerundetes Rechteck 44"/>
          <p:cNvSpPr/>
          <p:nvPr/>
        </p:nvSpPr>
        <p:spPr>
          <a:xfrm>
            <a:off x="206515" y="1548199"/>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p:cNvSpPr/>
          <p:nvPr/>
        </p:nvSpPr>
        <p:spPr>
          <a:xfrm>
            <a:off x="1142619" y="3996335"/>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p:cNvSpPr/>
          <p:nvPr/>
        </p:nvSpPr>
        <p:spPr>
          <a:xfrm>
            <a:off x="1142619" y="5436495"/>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p:cNvSpPr/>
          <p:nvPr/>
        </p:nvSpPr>
        <p:spPr>
          <a:xfrm>
            <a:off x="1142619" y="2556175"/>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p:cNvSpPr/>
          <p:nvPr/>
        </p:nvSpPr>
        <p:spPr>
          <a:xfrm>
            <a:off x="1691680" y="2997088"/>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p:cNvSpPr/>
          <p:nvPr/>
        </p:nvSpPr>
        <p:spPr>
          <a:xfrm>
            <a:off x="1691680" y="4437248"/>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Textfeld 50"/>
          <p:cNvSpPr txBox="1"/>
          <p:nvPr/>
        </p:nvSpPr>
        <p:spPr>
          <a:xfrm>
            <a:off x="1727684" y="5391354"/>
            <a:ext cx="1224136" cy="261610"/>
          </a:xfrm>
          <a:prstGeom prst="rect">
            <a:avLst/>
          </a:prstGeom>
          <a:noFill/>
        </p:spPr>
        <p:txBody>
          <a:bodyPr wrap="square" rtlCol="0">
            <a:spAutoFit/>
          </a:bodyPr>
          <a:lstStyle/>
          <a:p>
            <a:r>
              <a:rPr lang="de-DE" sz="1100" dirty="0" smtClean="0"/>
              <a:t>kochen</a:t>
            </a:r>
            <a:endParaRPr lang="de-DE" sz="1100" dirty="0"/>
          </a:p>
        </p:txBody>
      </p:sp>
      <p:sp>
        <p:nvSpPr>
          <p:cNvPr id="52" name="Abgerundetes Rechteck 51"/>
          <p:cNvSpPr/>
          <p:nvPr/>
        </p:nvSpPr>
        <p:spPr>
          <a:xfrm>
            <a:off x="1691680" y="1557064"/>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Ellipse 52"/>
          <p:cNvSpPr/>
          <p:nvPr/>
        </p:nvSpPr>
        <p:spPr>
          <a:xfrm>
            <a:off x="2627784" y="4005200"/>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Ellipse 53"/>
          <p:cNvSpPr/>
          <p:nvPr/>
        </p:nvSpPr>
        <p:spPr>
          <a:xfrm>
            <a:off x="2627784" y="5445360"/>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p:cNvSpPr/>
          <p:nvPr/>
        </p:nvSpPr>
        <p:spPr>
          <a:xfrm>
            <a:off x="2627784" y="2565040"/>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p:cNvSpPr/>
          <p:nvPr/>
        </p:nvSpPr>
        <p:spPr>
          <a:xfrm>
            <a:off x="3176845" y="2997088"/>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p:cNvSpPr/>
          <p:nvPr/>
        </p:nvSpPr>
        <p:spPr>
          <a:xfrm>
            <a:off x="3176845" y="4437248"/>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Textfeld 57"/>
          <p:cNvSpPr txBox="1"/>
          <p:nvPr/>
        </p:nvSpPr>
        <p:spPr>
          <a:xfrm>
            <a:off x="3212849" y="5391354"/>
            <a:ext cx="1224136" cy="261610"/>
          </a:xfrm>
          <a:prstGeom prst="rect">
            <a:avLst/>
          </a:prstGeom>
          <a:noFill/>
        </p:spPr>
        <p:txBody>
          <a:bodyPr wrap="square" rtlCol="0">
            <a:spAutoFit/>
          </a:bodyPr>
          <a:lstStyle/>
          <a:p>
            <a:r>
              <a:rPr lang="de-DE" sz="1100" dirty="0" smtClean="0"/>
              <a:t>backen</a:t>
            </a:r>
            <a:endParaRPr lang="de-DE" sz="1100" dirty="0"/>
          </a:p>
        </p:txBody>
      </p:sp>
      <p:sp>
        <p:nvSpPr>
          <p:cNvPr id="59" name="Abgerundetes Rechteck 58"/>
          <p:cNvSpPr/>
          <p:nvPr/>
        </p:nvSpPr>
        <p:spPr>
          <a:xfrm>
            <a:off x="3176845" y="1557064"/>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Ellipse 59"/>
          <p:cNvSpPr/>
          <p:nvPr/>
        </p:nvSpPr>
        <p:spPr>
          <a:xfrm>
            <a:off x="4112949" y="4005200"/>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Ellipse 60"/>
          <p:cNvSpPr/>
          <p:nvPr/>
        </p:nvSpPr>
        <p:spPr>
          <a:xfrm>
            <a:off x="4112949" y="5445360"/>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Ellipse 61"/>
          <p:cNvSpPr/>
          <p:nvPr/>
        </p:nvSpPr>
        <p:spPr>
          <a:xfrm>
            <a:off x="4112949" y="2565040"/>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p:cNvSpPr/>
          <p:nvPr/>
        </p:nvSpPr>
        <p:spPr>
          <a:xfrm>
            <a:off x="4680012" y="2997088"/>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Abgerundetes Rechteck 63"/>
          <p:cNvSpPr/>
          <p:nvPr/>
        </p:nvSpPr>
        <p:spPr>
          <a:xfrm>
            <a:off x="4680012" y="4437248"/>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Abgerundetes Rechteck 65"/>
          <p:cNvSpPr/>
          <p:nvPr/>
        </p:nvSpPr>
        <p:spPr>
          <a:xfrm>
            <a:off x="4680012" y="1557064"/>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Ellipse 66"/>
          <p:cNvSpPr/>
          <p:nvPr/>
        </p:nvSpPr>
        <p:spPr>
          <a:xfrm>
            <a:off x="5616116" y="4005200"/>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Ellipse 67"/>
          <p:cNvSpPr/>
          <p:nvPr/>
        </p:nvSpPr>
        <p:spPr>
          <a:xfrm>
            <a:off x="5616116" y="5445360"/>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Ellipse 68"/>
          <p:cNvSpPr/>
          <p:nvPr/>
        </p:nvSpPr>
        <p:spPr>
          <a:xfrm>
            <a:off x="5616116" y="2565040"/>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Abgerundetes Rechteck 69"/>
          <p:cNvSpPr/>
          <p:nvPr/>
        </p:nvSpPr>
        <p:spPr>
          <a:xfrm>
            <a:off x="6192180" y="3005953"/>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Abgerundetes Rechteck 70"/>
          <p:cNvSpPr/>
          <p:nvPr/>
        </p:nvSpPr>
        <p:spPr>
          <a:xfrm>
            <a:off x="6192180" y="4446113"/>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Textfeld 71"/>
          <p:cNvSpPr txBox="1"/>
          <p:nvPr/>
        </p:nvSpPr>
        <p:spPr>
          <a:xfrm>
            <a:off x="6228184" y="5247474"/>
            <a:ext cx="1224136" cy="430887"/>
          </a:xfrm>
          <a:prstGeom prst="rect">
            <a:avLst/>
          </a:prstGeom>
          <a:noFill/>
        </p:spPr>
        <p:txBody>
          <a:bodyPr wrap="square" rtlCol="0">
            <a:spAutoFit/>
          </a:bodyPr>
          <a:lstStyle/>
          <a:p>
            <a:r>
              <a:rPr lang="de-DE" sz="1100" dirty="0" smtClean="0"/>
              <a:t>Blumen </a:t>
            </a:r>
          </a:p>
          <a:p>
            <a:r>
              <a:rPr lang="de-DE" sz="1100" dirty="0" smtClean="0"/>
              <a:t>gießen</a:t>
            </a:r>
            <a:endParaRPr lang="de-DE" sz="1100" dirty="0"/>
          </a:p>
        </p:txBody>
      </p:sp>
      <p:sp>
        <p:nvSpPr>
          <p:cNvPr id="73" name="Abgerundetes Rechteck 72"/>
          <p:cNvSpPr/>
          <p:nvPr/>
        </p:nvSpPr>
        <p:spPr>
          <a:xfrm>
            <a:off x="6192180" y="1565929"/>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p:cNvSpPr/>
          <p:nvPr/>
        </p:nvSpPr>
        <p:spPr>
          <a:xfrm>
            <a:off x="7128284" y="4014065"/>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Ellipse 74"/>
          <p:cNvSpPr/>
          <p:nvPr/>
        </p:nvSpPr>
        <p:spPr>
          <a:xfrm>
            <a:off x="7128284" y="5454225"/>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Ellipse 75"/>
          <p:cNvSpPr/>
          <p:nvPr/>
        </p:nvSpPr>
        <p:spPr>
          <a:xfrm>
            <a:off x="7128284" y="2573905"/>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Abgerundetes Rechteck 76"/>
          <p:cNvSpPr/>
          <p:nvPr/>
        </p:nvSpPr>
        <p:spPr>
          <a:xfrm>
            <a:off x="7677345" y="3005953"/>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Abgerundetes Rechteck 77"/>
          <p:cNvSpPr/>
          <p:nvPr/>
        </p:nvSpPr>
        <p:spPr>
          <a:xfrm>
            <a:off x="7677345" y="4446113"/>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Textfeld 78"/>
          <p:cNvSpPr txBox="1"/>
          <p:nvPr/>
        </p:nvSpPr>
        <p:spPr>
          <a:xfrm>
            <a:off x="4671011" y="5382489"/>
            <a:ext cx="1224136" cy="261610"/>
          </a:xfrm>
          <a:prstGeom prst="rect">
            <a:avLst/>
          </a:prstGeom>
          <a:noFill/>
        </p:spPr>
        <p:txBody>
          <a:bodyPr wrap="square" rtlCol="0">
            <a:spAutoFit/>
          </a:bodyPr>
          <a:lstStyle/>
          <a:p>
            <a:r>
              <a:rPr lang="de-DE" sz="1100" dirty="0" smtClean="0"/>
              <a:t>Brot schmieren</a:t>
            </a:r>
            <a:endParaRPr lang="de-DE" sz="1100" dirty="0"/>
          </a:p>
        </p:txBody>
      </p:sp>
      <p:sp>
        <p:nvSpPr>
          <p:cNvPr id="80" name="Abgerundetes Rechteck 79"/>
          <p:cNvSpPr/>
          <p:nvPr/>
        </p:nvSpPr>
        <p:spPr>
          <a:xfrm>
            <a:off x="7677345" y="1565929"/>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Ellipse 80"/>
          <p:cNvSpPr/>
          <p:nvPr/>
        </p:nvSpPr>
        <p:spPr>
          <a:xfrm>
            <a:off x="8613449" y="4014065"/>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Ellipse 81"/>
          <p:cNvSpPr/>
          <p:nvPr/>
        </p:nvSpPr>
        <p:spPr>
          <a:xfrm>
            <a:off x="8613449" y="5454225"/>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Ellipse 82"/>
          <p:cNvSpPr/>
          <p:nvPr/>
        </p:nvSpPr>
        <p:spPr>
          <a:xfrm>
            <a:off x="8613449" y="2573905"/>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Textfeld 89"/>
          <p:cNvSpPr txBox="1"/>
          <p:nvPr/>
        </p:nvSpPr>
        <p:spPr>
          <a:xfrm>
            <a:off x="251520" y="3942329"/>
            <a:ext cx="1224136" cy="261610"/>
          </a:xfrm>
          <a:prstGeom prst="rect">
            <a:avLst/>
          </a:prstGeom>
          <a:noFill/>
        </p:spPr>
        <p:txBody>
          <a:bodyPr wrap="square" rtlCol="0">
            <a:spAutoFit/>
          </a:bodyPr>
          <a:lstStyle/>
          <a:p>
            <a:r>
              <a:rPr lang="de-DE" sz="1100" dirty="0" smtClean="0"/>
              <a:t>fegen</a:t>
            </a:r>
            <a:endParaRPr lang="de-DE" sz="1100" dirty="0"/>
          </a:p>
        </p:txBody>
      </p:sp>
      <p:sp>
        <p:nvSpPr>
          <p:cNvPr id="91" name="Textfeld 90"/>
          <p:cNvSpPr txBox="1"/>
          <p:nvPr/>
        </p:nvSpPr>
        <p:spPr>
          <a:xfrm>
            <a:off x="1736685" y="3951194"/>
            <a:ext cx="1224136" cy="261610"/>
          </a:xfrm>
          <a:prstGeom prst="rect">
            <a:avLst/>
          </a:prstGeom>
          <a:noFill/>
        </p:spPr>
        <p:txBody>
          <a:bodyPr wrap="square" rtlCol="0">
            <a:spAutoFit/>
          </a:bodyPr>
          <a:lstStyle/>
          <a:p>
            <a:r>
              <a:rPr lang="de-DE" sz="1100" dirty="0" smtClean="0"/>
              <a:t>Staub saugen</a:t>
            </a:r>
            <a:endParaRPr lang="de-DE" sz="1100" dirty="0"/>
          </a:p>
        </p:txBody>
      </p:sp>
      <p:sp>
        <p:nvSpPr>
          <p:cNvPr id="92" name="Textfeld 91"/>
          <p:cNvSpPr txBox="1"/>
          <p:nvPr/>
        </p:nvSpPr>
        <p:spPr>
          <a:xfrm>
            <a:off x="3221850" y="3951194"/>
            <a:ext cx="1224136" cy="261610"/>
          </a:xfrm>
          <a:prstGeom prst="rect">
            <a:avLst/>
          </a:prstGeom>
          <a:noFill/>
        </p:spPr>
        <p:txBody>
          <a:bodyPr wrap="square" rtlCol="0">
            <a:spAutoFit/>
          </a:bodyPr>
          <a:lstStyle/>
          <a:p>
            <a:r>
              <a:rPr lang="de-DE" sz="1100" dirty="0" smtClean="0"/>
              <a:t>wischen</a:t>
            </a:r>
            <a:endParaRPr lang="de-DE" sz="1100" dirty="0"/>
          </a:p>
        </p:txBody>
      </p:sp>
      <p:sp>
        <p:nvSpPr>
          <p:cNvPr id="93" name="Textfeld 92"/>
          <p:cNvSpPr txBox="1"/>
          <p:nvPr/>
        </p:nvSpPr>
        <p:spPr>
          <a:xfrm>
            <a:off x="4725017" y="3951194"/>
            <a:ext cx="1224136" cy="261610"/>
          </a:xfrm>
          <a:prstGeom prst="rect">
            <a:avLst/>
          </a:prstGeom>
          <a:noFill/>
        </p:spPr>
        <p:txBody>
          <a:bodyPr wrap="square" rtlCol="0">
            <a:spAutoFit/>
          </a:bodyPr>
          <a:lstStyle/>
          <a:p>
            <a:r>
              <a:rPr lang="de-DE" sz="1100" dirty="0" smtClean="0"/>
              <a:t>waschen</a:t>
            </a:r>
            <a:endParaRPr lang="de-DE" sz="1100" dirty="0"/>
          </a:p>
        </p:txBody>
      </p:sp>
      <p:sp>
        <p:nvSpPr>
          <p:cNvPr id="94" name="Textfeld 93"/>
          <p:cNvSpPr txBox="1"/>
          <p:nvPr/>
        </p:nvSpPr>
        <p:spPr>
          <a:xfrm>
            <a:off x="6237185" y="3960059"/>
            <a:ext cx="1224136" cy="261610"/>
          </a:xfrm>
          <a:prstGeom prst="rect">
            <a:avLst/>
          </a:prstGeom>
          <a:noFill/>
        </p:spPr>
        <p:txBody>
          <a:bodyPr wrap="square" rtlCol="0">
            <a:spAutoFit/>
          </a:bodyPr>
          <a:lstStyle/>
          <a:p>
            <a:r>
              <a:rPr lang="de-DE" sz="1100" dirty="0" smtClean="0"/>
              <a:t>bügeln</a:t>
            </a:r>
            <a:endParaRPr lang="de-DE" sz="1100" dirty="0"/>
          </a:p>
        </p:txBody>
      </p:sp>
      <p:sp>
        <p:nvSpPr>
          <p:cNvPr id="95" name="Textfeld 94"/>
          <p:cNvSpPr txBox="1"/>
          <p:nvPr/>
        </p:nvSpPr>
        <p:spPr>
          <a:xfrm>
            <a:off x="7722350" y="3987334"/>
            <a:ext cx="1224136" cy="261610"/>
          </a:xfrm>
          <a:prstGeom prst="rect">
            <a:avLst/>
          </a:prstGeom>
          <a:noFill/>
        </p:spPr>
        <p:txBody>
          <a:bodyPr wrap="square" rtlCol="0">
            <a:spAutoFit/>
          </a:bodyPr>
          <a:lstStyle/>
          <a:p>
            <a:r>
              <a:rPr lang="de-DE" sz="1100" dirty="0" smtClean="0"/>
              <a:t>aufräumen</a:t>
            </a:r>
            <a:endParaRPr lang="de-DE" sz="1100" dirty="0"/>
          </a:p>
        </p:txBody>
      </p:sp>
      <p:sp>
        <p:nvSpPr>
          <p:cNvPr id="96" name="Textfeld 95"/>
          <p:cNvSpPr txBox="1"/>
          <p:nvPr/>
        </p:nvSpPr>
        <p:spPr>
          <a:xfrm>
            <a:off x="251520" y="2492859"/>
            <a:ext cx="1224136" cy="261610"/>
          </a:xfrm>
          <a:prstGeom prst="rect">
            <a:avLst/>
          </a:prstGeom>
          <a:noFill/>
        </p:spPr>
        <p:txBody>
          <a:bodyPr wrap="square" rtlCol="0">
            <a:spAutoFit/>
          </a:bodyPr>
          <a:lstStyle/>
          <a:p>
            <a:r>
              <a:rPr lang="de-DE" sz="1100" dirty="0" smtClean="0"/>
              <a:t>Tisch decken</a:t>
            </a:r>
            <a:endParaRPr lang="de-DE" sz="1100" dirty="0"/>
          </a:p>
        </p:txBody>
      </p:sp>
      <p:sp>
        <p:nvSpPr>
          <p:cNvPr id="97" name="Textfeld 96"/>
          <p:cNvSpPr txBox="1"/>
          <p:nvPr/>
        </p:nvSpPr>
        <p:spPr>
          <a:xfrm>
            <a:off x="1736685" y="2501724"/>
            <a:ext cx="1224136" cy="261610"/>
          </a:xfrm>
          <a:prstGeom prst="rect">
            <a:avLst/>
          </a:prstGeom>
          <a:noFill/>
        </p:spPr>
        <p:txBody>
          <a:bodyPr wrap="square" rtlCol="0">
            <a:spAutoFit/>
          </a:bodyPr>
          <a:lstStyle/>
          <a:p>
            <a:r>
              <a:rPr lang="de-DE" sz="1100" dirty="0" smtClean="0"/>
              <a:t>abräumen</a:t>
            </a:r>
            <a:endParaRPr lang="de-DE" sz="1100" dirty="0"/>
          </a:p>
        </p:txBody>
      </p:sp>
      <p:sp>
        <p:nvSpPr>
          <p:cNvPr id="98" name="Textfeld 97"/>
          <p:cNvSpPr txBox="1"/>
          <p:nvPr/>
        </p:nvSpPr>
        <p:spPr>
          <a:xfrm>
            <a:off x="3221850" y="2501724"/>
            <a:ext cx="1224136" cy="261610"/>
          </a:xfrm>
          <a:prstGeom prst="rect">
            <a:avLst/>
          </a:prstGeom>
          <a:noFill/>
        </p:spPr>
        <p:txBody>
          <a:bodyPr wrap="square" rtlCol="0">
            <a:spAutoFit/>
          </a:bodyPr>
          <a:lstStyle/>
          <a:p>
            <a:r>
              <a:rPr lang="de-DE" sz="1100" dirty="0" smtClean="0"/>
              <a:t>abwaschen</a:t>
            </a:r>
            <a:endParaRPr lang="de-DE" sz="1100" dirty="0"/>
          </a:p>
        </p:txBody>
      </p:sp>
      <p:sp>
        <p:nvSpPr>
          <p:cNvPr id="99" name="Textfeld 98"/>
          <p:cNvSpPr txBox="1"/>
          <p:nvPr/>
        </p:nvSpPr>
        <p:spPr>
          <a:xfrm>
            <a:off x="4725017" y="2501724"/>
            <a:ext cx="1224136" cy="261610"/>
          </a:xfrm>
          <a:prstGeom prst="rect">
            <a:avLst/>
          </a:prstGeom>
          <a:noFill/>
        </p:spPr>
        <p:txBody>
          <a:bodyPr wrap="square" rtlCol="0">
            <a:spAutoFit/>
          </a:bodyPr>
          <a:lstStyle/>
          <a:p>
            <a:r>
              <a:rPr lang="de-DE" sz="1100" dirty="0" smtClean="0"/>
              <a:t>abtrocknen</a:t>
            </a:r>
            <a:endParaRPr lang="de-DE" sz="1100" dirty="0"/>
          </a:p>
        </p:txBody>
      </p:sp>
      <p:sp>
        <p:nvSpPr>
          <p:cNvPr id="100" name="Textfeld 99"/>
          <p:cNvSpPr txBox="1"/>
          <p:nvPr/>
        </p:nvSpPr>
        <p:spPr>
          <a:xfrm>
            <a:off x="6237185" y="2510589"/>
            <a:ext cx="1224136" cy="261610"/>
          </a:xfrm>
          <a:prstGeom prst="rect">
            <a:avLst/>
          </a:prstGeom>
          <a:noFill/>
        </p:spPr>
        <p:txBody>
          <a:bodyPr wrap="square" rtlCol="0">
            <a:spAutoFit/>
          </a:bodyPr>
          <a:lstStyle/>
          <a:p>
            <a:r>
              <a:rPr lang="de-DE" sz="1100" dirty="0" smtClean="0"/>
              <a:t>abwischen</a:t>
            </a:r>
            <a:endParaRPr lang="de-DE" sz="1100" dirty="0"/>
          </a:p>
        </p:txBody>
      </p:sp>
      <p:sp>
        <p:nvSpPr>
          <p:cNvPr id="101" name="Textfeld 100"/>
          <p:cNvSpPr txBox="1"/>
          <p:nvPr/>
        </p:nvSpPr>
        <p:spPr>
          <a:xfrm>
            <a:off x="7677345" y="2367154"/>
            <a:ext cx="1269141" cy="430887"/>
          </a:xfrm>
          <a:prstGeom prst="rect">
            <a:avLst/>
          </a:prstGeom>
          <a:noFill/>
        </p:spPr>
        <p:txBody>
          <a:bodyPr wrap="square" rtlCol="0">
            <a:spAutoFit/>
          </a:bodyPr>
          <a:lstStyle/>
          <a:p>
            <a:r>
              <a:rPr lang="de-DE" sz="1100" dirty="0" smtClean="0"/>
              <a:t>Spülmaschine ein-/ ausräumen</a:t>
            </a:r>
            <a:endParaRPr lang="de-DE" sz="1100" dirty="0"/>
          </a:p>
        </p:txBody>
      </p:sp>
      <p:pic>
        <p:nvPicPr>
          <p:cNvPr id="13315" name="Picture 3" descr="C:\Schule\Bilder und Symbole\METACOM 6.0\PNG_ohne_Rahmen\Hausarbeit\tischdecken.png"/>
          <p:cNvPicPr>
            <a:picLocks noChangeAspect="1" noChangeArrowheads="1"/>
          </p:cNvPicPr>
          <p:nvPr/>
        </p:nvPicPr>
        <p:blipFill>
          <a:blip r:embed="rId4" cstate="print"/>
          <a:srcRect/>
          <a:stretch>
            <a:fillRect/>
          </a:stretch>
        </p:blipFill>
        <p:spPr bwMode="auto">
          <a:xfrm>
            <a:off x="296524" y="1647074"/>
            <a:ext cx="1035115" cy="863678"/>
          </a:xfrm>
          <a:prstGeom prst="rect">
            <a:avLst/>
          </a:prstGeom>
          <a:noFill/>
        </p:spPr>
      </p:pic>
      <p:pic>
        <p:nvPicPr>
          <p:cNvPr id="13316" name="Picture 4" descr="C:\Schule\Bilder und Symbole\METACOM 6.0\PNG_ohne_Rahmen\Hausarbeit\abraeumen.png"/>
          <p:cNvPicPr>
            <a:picLocks noChangeAspect="1" noChangeArrowheads="1"/>
          </p:cNvPicPr>
          <p:nvPr/>
        </p:nvPicPr>
        <p:blipFill>
          <a:blip r:embed="rId5" cstate="print"/>
          <a:srcRect/>
          <a:stretch>
            <a:fillRect/>
          </a:stretch>
        </p:blipFill>
        <p:spPr bwMode="auto">
          <a:xfrm>
            <a:off x="1871700" y="1692078"/>
            <a:ext cx="1024301" cy="854655"/>
          </a:xfrm>
          <a:prstGeom prst="rect">
            <a:avLst/>
          </a:prstGeom>
          <a:noFill/>
        </p:spPr>
      </p:pic>
      <p:pic>
        <p:nvPicPr>
          <p:cNvPr id="13317" name="Picture 5" descr="C:\Schule\Bilder und Symbole\METACOM 6.0\PNG_ohne_Rahmen\Hausarbeit\abwaschen.png"/>
          <p:cNvPicPr>
            <a:picLocks noChangeAspect="1" noChangeArrowheads="1"/>
          </p:cNvPicPr>
          <p:nvPr/>
        </p:nvPicPr>
        <p:blipFill>
          <a:blip r:embed="rId6" cstate="print"/>
          <a:srcRect/>
          <a:stretch>
            <a:fillRect/>
          </a:stretch>
        </p:blipFill>
        <p:spPr bwMode="auto">
          <a:xfrm>
            <a:off x="3230851" y="1602069"/>
            <a:ext cx="1080120" cy="901229"/>
          </a:xfrm>
          <a:prstGeom prst="rect">
            <a:avLst/>
          </a:prstGeom>
          <a:noFill/>
        </p:spPr>
      </p:pic>
      <p:pic>
        <p:nvPicPr>
          <p:cNvPr id="13318" name="Picture 6" descr="C:\Schule\Bilder und Symbole\METACOM 6.0\PNG_ohne_Rahmen\Hausarbeit\abtrocknen.png"/>
          <p:cNvPicPr>
            <a:picLocks noChangeAspect="1" noChangeArrowheads="1"/>
          </p:cNvPicPr>
          <p:nvPr/>
        </p:nvPicPr>
        <p:blipFill>
          <a:blip r:embed="rId7" cstate="print"/>
          <a:srcRect/>
          <a:stretch>
            <a:fillRect/>
          </a:stretch>
        </p:blipFill>
        <p:spPr bwMode="auto">
          <a:xfrm>
            <a:off x="4806026" y="1692079"/>
            <a:ext cx="978145" cy="816143"/>
          </a:xfrm>
          <a:prstGeom prst="rect">
            <a:avLst/>
          </a:prstGeom>
          <a:noFill/>
        </p:spPr>
      </p:pic>
      <p:pic>
        <p:nvPicPr>
          <p:cNvPr id="13319" name="Picture 7" descr="C:\Schule\Bilder und Symbole\METACOM 6.0\PNG_ohne_Rahmen\Hausarbeit\abwischen.png"/>
          <p:cNvPicPr>
            <a:picLocks noChangeAspect="1" noChangeArrowheads="1"/>
          </p:cNvPicPr>
          <p:nvPr/>
        </p:nvPicPr>
        <p:blipFill>
          <a:blip r:embed="rId8" cstate="print"/>
          <a:srcRect/>
          <a:stretch>
            <a:fillRect/>
          </a:stretch>
        </p:blipFill>
        <p:spPr bwMode="auto">
          <a:xfrm>
            <a:off x="6363199" y="1692079"/>
            <a:ext cx="970890" cy="810090"/>
          </a:xfrm>
          <a:prstGeom prst="rect">
            <a:avLst/>
          </a:prstGeom>
          <a:noFill/>
        </p:spPr>
      </p:pic>
      <p:pic>
        <p:nvPicPr>
          <p:cNvPr id="13320" name="Picture 8" descr="C:\Schule\Bilder und Symbole\METACOM 6.0\PNG_ohne_Rahmen\Hausarbeit\geschirrspuelmaschineSW.png"/>
          <p:cNvPicPr>
            <a:picLocks noChangeAspect="1" noChangeArrowheads="1"/>
          </p:cNvPicPr>
          <p:nvPr/>
        </p:nvPicPr>
        <p:blipFill>
          <a:blip r:embed="rId9" cstate="print"/>
          <a:srcRect/>
          <a:stretch>
            <a:fillRect/>
          </a:stretch>
        </p:blipFill>
        <p:spPr bwMode="auto">
          <a:xfrm>
            <a:off x="7793102" y="1602070"/>
            <a:ext cx="964363" cy="804644"/>
          </a:xfrm>
          <a:prstGeom prst="rect">
            <a:avLst/>
          </a:prstGeom>
          <a:noFill/>
        </p:spPr>
      </p:pic>
      <p:pic>
        <p:nvPicPr>
          <p:cNvPr id="13321" name="Picture 9" descr="C:\Schule\Bilder und Symbole\METACOM 6.0\PNG_ohne_Rahmen\Hausarbeit\fegen2.png"/>
          <p:cNvPicPr>
            <a:picLocks noChangeAspect="1" noChangeArrowheads="1"/>
          </p:cNvPicPr>
          <p:nvPr/>
        </p:nvPicPr>
        <p:blipFill>
          <a:blip r:embed="rId10" cstate="print"/>
          <a:srcRect/>
          <a:stretch>
            <a:fillRect/>
          </a:stretch>
        </p:blipFill>
        <p:spPr bwMode="auto">
          <a:xfrm>
            <a:off x="341530" y="3087234"/>
            <a:ext cx="1115519" cy="930765"/>
          </a:xfrm>
          <a:prstGeom prst="rect">
            <a:avLst/>
          </a:prstGeom>
          <a:noFill/>
        </p:spPr>
      </p:pic>
      <p:pic>
        <p:nvPicPr>
          <p:cNvPr id="13322" name="Picture 10" descr="C:\Schule\Bilder und Symbole\METACOM 6.0\PNG_ohne_Rahmen\Hausarbeit\staubsauger.png"/>
          <p:cNvPicPr>
            <a:picLocks noChangeAspect="1" noChangeArrowheads="1"/>
          </p:cNvPicPr>
          <p:nvPr/>
        </p:nvPicPr>
        <p:blipFill>
          <a:blip r:embed="rId11" cstate="print"/>
          <a:srcRect/>
          <a:stretch>
            <a:fillRect/>
          </a:stretch>
        </p:blipFill>
        <p:spPr bwMode="auto">
          <a:xfrm>
            <a:off x="1772755" y="3042228"/>
            <a:ext cx="1078769" cy="900101"/>
          </a:xfrm>
          <a:prstGeom prst="rect">
            <a:avLst/>
          </a:prstGeom>
          <a:noFill/>
        </p:spPr>
      </p:pic>
      <p:pic>
        <p:nvPicPr>
          <p:cNvPr id="13323" name="Picture 11" descr="C:\Schule\Bilder und Symbole\METACOM 6.0\PNG_ohne_Rahmen\Hausarbeit\wischeimer.png"/>
          <p:cNvPicPr>
            <a:picLocks noChangeAspect="1" noChangeArrowheads="1"/>
          </p:cNvPicPr>
          <p:nvPr/>
        </p:nvPicPr>
        <p:blipFill>
          <a:blip r:embed="rId12" cstate="print"/>
          <a:srcRect/>
          <a:stretch>
            <a:fillRect/>
          </a:stretch>
        </p:blipFill>
        <p:spPr bwMode="auto">
          <a:xfrm>
            <a:off x="3365866" y="3177244"/>
            <a:ext cx="845951" cy="705843"/>
          </a:xfrm>
          <a:prstGeom prst="rect">
            <a:avLst/>
          </a:prstGeom>
          <a:noFill/>
        </p:spPr>
      </p:pic>
      <p:pic>
        <p:nvPicPr>
          <p:cNvPr id="13324" name="Picture 12" descr="C:\Schule\Bilder und Symbole\METACOM 6.0\PNG_ohne_Rahmen\Hausarbeit\waschmaschine.png"/>
          <p:cNvPicPr>
            <a:picLocks noChangeAspect="1" noChangeArrowheads="1"/>
          </p:cNvPicPr>
          <p:nvPr/>
        </p:nvPicPr>
        <p:blipFill>
          <a:blip r:embed="rId13" cstate="print"/>
          <a:srcRect/>
          <a:stretch>
            <a:fillRect/>
          </a:stretch>
        </p:blipFill>
        <p:spPr bwMode="auto">
          <a:xfrm>
            <a:off x="4806026" y="3087234"/>
            <a:ext cx="1035593" cy="864076"/>
          </a:xfrm>
          <a:prstGeom prst="rect">
            <a:avLst/>
          </a:prstGeom>
          <a:noFill/>
        </p:spPr>
      </p:pic>
      <p:pic>
        <p:nvPicPr>
          <p:cNvPr id="13325" name="Picture 13" descr="C:\Schule\Bilder und Symbole\METACOM 6.0\PNG_ohne_Rahmen\Hausarbeit\buegeleisen.png"/>
          <p:cNvPicPr>
            <a:picLocks noChangeAspect="1" noChangeArrowheads="1"/>
          </p:cNvPicPr>
          <p:nvPr/>
        </p:nvPicPr>
        <p:blipFill>
          <a:blip r:embed="rId14" cstate="print"/>
          <a:srcRect/>
          <a:stretch>
            <a:fillRect/>
          </a:stretch>
        </p:blipFill>
        <p:spPr bwMode="auto">
          <a:xfrm>
            <a:off x="6228184" y="3087234"/>
            <a:ext cx="1072718" cy="895053"/>
          </a:xfrm>
          <a:prstGeom prst="rect">
            <a:avLst/>
          </a:prstGeom>
          <a:noFill/>
        </p:spPr>
      </p:pic>
      <p:pic>
        <p:nvPicPr>
          <p:cNvPr id="13326" name="Picture 14" descr="C:\Schule\Bilder und Symbole\METACOM 6.0\PNG_ohne_Rahmen\Hausarbeit\giesskanne.png"/>
          <p:cNvPicPr>
            <a:picLocks noChangeAspect="1" noChangeArrowheads="1"/>
          </p:cNvPicPr>
          <p:nvPr/>
        </p:nvPicPr>
        <p:blipFill>
          <a:blip r:embed="rId15" cstate="print"/>
          <a:srcRect/>
          <a:stretch>
            <a:fillRect/>
          </a:stretch>
        </p:blipFill>
        <p:spPr bwMode="auto">
          <a:xfrm>
            <a:off x="6318194" y="4482389"/>
            <a:ext cx="945105" cy="788575"/>
          </a:xfrm>
          <a:prstGeom prst="rect">
            <a:avLst/>
          </a:prstGeom>
          <a:noFill/>
        </p:spPr>
      </p:pic>
      <p:pic>
        <p:nvPicPr>
          <p:cNvPr id="13327" name="Picture 15" descr="C:\Schule\Bilder und Symbole\METACOM 6.0\PNG_ohne_Rahmen\Hausarbeit\muellraus1.png"/>
          <p:cNvPicPr>
            <a:picLocks noChangeAspect="1" noChangeArrowheads="1"/>
          </p:cNvPicPr>
          <p:nvPr/>
        </p:nvPicPr>
        <p:blipFill>
          <a:blip r:embed="rId16" cstate="print"/>
          <a:srcRect/>
          <a:stretch>
            <a:fillRect/>
          </a:stretch>
        </p:blipFill>
        <p:spPr bwMode="auto">
          <a:xfrm>
            <a:off x="7812360" y="4482389"/>
            <a:ext cx="990110" cy="826126"/>
          </a:xfrm>
          <a:prstGeom prst="rect">
            <a:avLst/>
          </a:prstGeom>
          <a:noFill/>
        </p:spPr>
      </p:pic>
      <p:pic>
        <p:nvPicPr>
          <p:cNvPr id="13328" name="Picture 16" descr="C:\Schule\Bilder und Symbole\METACOM 6.0\PNG_ohne_Rahmen\Verben\kochen.png"/>
          <p:cNvPicPr>
            <a:picLocks noChangeAspect="1" noChangeArrowheads="1"/>
          </p:cNvPicPr>
          <p:nvPr/>
        </p:nvPicPr>
        <p:blipFill>
          <a:blip r:embed="rId17" cstate="print"/>
          <a:srcRect/>
          <a:stretch>
            <a:fillRect/>
          </a:stretch>
        </p:blipFill>
        <p:spPr bwMode="auto">
          <a:xfrm>
            <a:off x="1871700" y="4527394"/>
            <a:ext cx="1011433" cy="843918"/>
          </a:xfrm>
          <a:prstGeom prst="rect">
            <a:avLst/>
          </a:prstGeom>
          <a:noFill/>
        </p:spPr>
      </p:pic>
      <p:pic>
        <p:nvPicPr>
          <p:cNvPr id="13329" name="Picture 17" descr="C:\Schule\Bilder und Symbole\METACOM 6.0\PNG_ohne_Rahmen\Verben\backenofen.png"/>
          <p:cNvPicPr>
            <a:picLocks noChangeAspect="1" noChangeArrowheads="1"/>
          </p:cNvPicPr>
          <p:nvPr/>
        </p:nvPicPr>
        <p:blipFill>
          <a:blip r:embed="rId18" cstate="print"/>
          <a:srcRect/>
          <a:stretch>
            <a:fillRect/>
          </a:stretch>
        </p:blipFill>
        <p:spPr bwMode="auto">
          <a:xfrm>
            <a:off x="3320861" y="4572399"/>
            <a:ext cx="947625" cy="790678"/>
          </a:xfrm>
          <a:prstGeom prst="rect">
            <a:avLst/>
          </a:prstGeom>
          <a:noFill/>
        </p:spPr>
      </p:pic>
      <p:pic>
        <p:nvPicPr>
          <p:cNvPr id="13330" name="Picture 18" descr="C:\Schule\Bilder und Symbole\METACOM 6.0\PNG_ohne_Rahmen\Einkaufen\einkaufen.png"/>
          <p:cNvPicPr>
            <a:picLocks noChangeAspect="1" noChangeArrowheads="1"/>
          </p:cNvPicPr>
          <p:nvPr/>
        </p:nvPicPr>
        <p:blipFill>
          <a:blip r:embed="rId19" cstate="print"/>
          <a:srcRect/>
          <a:stretch>
            <a:fillRect/>
          </a:stretch>
        </p:blipFill>
        <p:spPr bwMode="auto">
          <a:xfrm>
            <a:off x="296525" y="4527394"/>
            <a:ext cx="1024829" cy="855095"/>
          </a:xfrm>
          <a:prstGeom prst="rect">
            <a:avLst/>
          </a:prstGeom>
          <a:noFill/>
        </p:spPr>
      </p:pic>
      <p:pic>
        <p:nvPicPr>
          <p:cNvPr id="13332" name="Picture 20" descr="C:\Schule\Bilder und Symbole\METACOM 6.0\PNG_ohne_Rahmen\Verben\aufräumen.png"/>
          <p:cNvPicPr>
            <a:picLocks noChangeAspect="1" noChangeArrowheads="1"/>
          </p:cNvPicPr>
          <p:nvPr/>
        </p:nvPicPr>
        <p:blipFill>
          <a:blip r:embed="rId20" cstate="print"/>
          <a:srcRect/>
          <a:stretch>
            <a:fillRect/>
          </a:stretch>
        </p:blipFill>
        <p:spPr bwMode="auto">
          <a:xfrm>
            <a:off x="7812360" y="3087234"/>
            <a:ext cx="930328" cy="776245"/>
          </a:xfrm>
          <a:prstGeom prst="rect">
            <a:avLst/>
          </a:prstGeom>
          <a:noFill/>
        </p:spPr>
      </p:pic>
      <p:sp>
        <p:nvSpPr>
          <p:cNvPr id="65" name="Textfeld 64"/>
          <p:cNvSpPr txBox="1"/>
          <p:nvPr/>
        </p:nvSpPr>
        <p:spPr>
          <a:xfrm>
            <a:off x="7677345" y="5202469"/>
            <a:ext cx="1224136" cy="430887"/>
          </a:xfrm>
          <a:prstGeom prst="rect">
            <a:avLst/>
          </a:prstGeom>
          <a:noFill/>
        </p:spPr>
        <p:txBody>
          <a:bodyPr wrap="square" rtlCol="0">
            <a:spAutoFit/>
          </a:bodyPr>
          <a:lstStyle/>
          <a:p>
            <a:r>
              <a:rPr lang="de-DE" sz="1100" dirty="0" smtClean="0"/>
              <a:t>Müll </a:t>
            </a:r>
          </a:p>
          <a:p>
            <a:r>
              <a:rPr lang="de-DE" sz="1100" dirty="0" smtClean="0"/>
              <a:t>rausbringen</a:t>
            </a:r>
            <a:endParaRPr lang="de-DE" sz="1100" dirty="0"/>
          </a:p>
        </p:txBody>
      </p:sp>
      <p:pic>
        <p:nvPicPr>
          <p:cNvPr id="13333" name="Picture 21" descr="C:\Schule\Bilder und Symbole\METACOM 6.0\PNG_ohne_Rahmen\Lebensmittel_Essen\butterbrot.png"/>
          <p:cNvPicPr>
            <a:picLocks noChangeAspect="1" noChangeArrowheads="1"/>
          </p:cNvPicPr>
          <p:nvPr/>
        </p:nvPicPr>
        <p:blipFill>
          <a:blip r:embed="rId21" cstate="print"/>
          <a:srcRect/>
          <a:stretch>
            <a:fillRect/>
          </a:stretch>
        </p:blipFill>
        <p:spPr bwMode="auto">
          <a:xfrm>
            <a:off x="4761021" y="4527395"/>
            <a:ext cx="900100" cy="751024"/>
          </a:xfrm>
          <a:prstGeom prst="rect">
            <a:avLst/>
          </a:prstGeom>
          <a:noFill/>
        </p:spPr>
      </p:pic>
      <p:pic>
        <p:nvPicPr>
          <p:cNvPr id="13334" name="Picture 22" descr="C:\Schule\Bilder und Symbole\METACOM 6.0\PNG_ohne_Rahmen\Geschirr\messer1.png"/>
          <p:cNvPicPr>
            <a:picLocks noChangeAspect="1" noChangeArrowheads="1"/>
          </p:cNvPicPr>
          <p:nvPr/>
        </p:nvPicPr>
        <p:blipFill>
          <a:blip r:embed="rId22" cstate="print"/>
          <a:srcRect/>
          <a:stretch>
            <a:fillRect/>
          </a:stretch>
        </p:blipFill>
        <p:spPr bwMode="auto">
          <a:xfrm rot="15694216" flipH="1">
            <a:off x="4979894" y="4510230"/>
            <a:ext cx="987568" cy="657573"/>
          </a:xfrm>
          <a:prstGeom prst="rect">
            <a:avLst/>
          </a:prstGeom>
          <a:noFill/>
        </p:spPr>
      </p:pic>
      <p:grpSp>
        <p:nvGrpSpPr>
          <p:cNvPr id="126" name="Gruppieren 125"/>
          <p:cNvGrpSpPr/>
          <p:nvPr/>
        </p:nvGrpSpPr>
        <p:grpSpPr>
          <a:xfrm>
            <a:off x="2321750" y="143635"/>
            <a:ext cx="2250250" cy="1260140"/>
            <a:chOff x="2321750" y="143635"/>
            <a:chExt cx="2250250" cy="1260140"/>
          </a:xfrm>
        </p:grpSpPr>
        <p:sp>
          <p:nvSpPr>
            <p:cNvPr id="85" name="Abgerundetes Rechteck 84"/>
            <p:cNvSpPr/>
            <p:nvPr/>
          </p:nvSpPr>
          <p:spPr>
            <a:xfrm>
              <a:off x="2321750" y="143635"/>
              <a:ext cx="2250250" cy="12601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Ellipse 85"/>
            <p:cNvSpPr/>
            <p:nvPr/>
          </p:nvSpPr>
          <p:spPr>
            <a:xfrm>
              <a:off x="2546775" y="233645"/>
              <a:ext cx="315035" cy="31503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p:cNvSpPr/>
            <p:nvPr/>
          </p:nvSpPr>
          <p:spPr>
            <a:xfrm>
              <a:off x="2546775" y="1043735"/>
              <a:ext cx="315035" cy="31503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Textfeld 87"/>
            <p:cNvSpPr txBox="1"/>
            <p:nvPr/>
          </p:nvSpPr>
          <p:spPr>
            <a:xfrm>
              <a:off x="2861810" y="242065"/>
              <a:ext cx="1440160" cy="261610"/>
            </a:xfrm>
            <a:prstGeom prst="rect">
              <a:avLst/>
            </a:prstGeom>
            <a:noFill/>
          </p:spPr>
          <p:txBody>
            <a:bodyPr wrap="square" rtlCol="0">
              <a:spAutoFit/>
            </a:bodyPr>
            <a:lstStyle/>
            <a:p>
              <a:r>
                <a:rPr lang="de-DE" sz="1100" dirty="0" smtClean="0"/>
                <a:t>Das kann ich alleine!!</a:t>
              </a:r>
              <a:endParaRPr lang="de-DE" sz="1100" dirty="0">
                <a:latin typeface="DR HH" pitchFamily="2" charset="0"/>
              </a:endParaRPr>
            </a:p>
          </p:txBody>
        </p:sp>
        <p:sp>
          <p:nvSpPr>
            <p:cNvPr id="89" name="Textfeld 88"/>
            <p:cNvSpPr txBox="1"/>
            <p:nvPr/>
          </p:nvSpPr>
          <p:spPr>
            <a:xfrm>
              <a:off x="2861810" y="1088159"/>
              <a:ext cx="1620180" cy="261610"/>
            </a:xfrm>
            <a:prstGeom prst="rect">
              <a:avLst/>
            </a:prstGeom>
            <a:noFill/>
          </p:spPr>
          <p:txBody>
            <a:bodyPr wrap="square" rtlCol="0">
              <a:spAutoFit/>
            </a:bodyPr>
            <a:lstStyle/>
            <a:p>
              <a:r>
                <a:rPr lang="de-DE" sz="1100" dirty="0" smtClean="0"/>
                <a:t>Das kann ich nicht!</a:t>
              </a:r>
              <a:endParaRPr lang="de-DE" sz="1100" dirty="0">
                <a:latin typeface="DR HH" pitchFamily="2" charset="0"/>
              </a:endParaRPr>
            </a:p>
          </p:txBody>
        </p:sp>
        <p:sp>
          <p:nvSpPr>
            <p:cNvPr id="124" name="Ellipse 123"/>
            <p:cNvSpPr/>
            <p:nvPr/>
          </p:nvSpPr>
          <p:spPr>
            <a:xfrm>
              <a:off x="2546775" y="638690"/>
              <a:ext cx="315035" cy="31503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5" name="Textfeld 124"/>
            <p:cNvSpPr txBox="1"/>
            <p:nvPr/>
          </p:nvSpPr>
          <p:spPr>
            <a:xfrm>
              <a:off x="2861810" y="683114"/>
              <a:ext cx="1620180" cy="261610"/>
            </a:xfrm>
            <a:prstGeom prst="rect">
              <a:avLst/>
            </a:prstGeom>
            <a:noFill/>
          </p:spPr>
          <p:txBody>
            <a:bodyPr wrap="square" rtlCol="0">
              <a:spAutoFit/>
            </a:bodyPr>
            <a:lstStyle/>
            <a:p>
              <a:r>
                <a:rPr lang="de-DE" sz="1100" dirty="0" smtClean="0"/>
                <a:t>Dabei brauche ich Hilfe!!</a:t>
              </a:r>
              <a:endParaRPr lang="de-DE" sz="1100" dirty="0">
                <a:latin typeface="DR HH" pitchFamily="2" charset="0"/>
              </a:endParaRPr>
            </a:p>
          </p:txBody>
        </p:sp>
      </p:grpSp>
      <p:graphicFrame>
        <p:nvGraphicFramePr>
          <p:cNvPr id="103" name="Tabelle 102"/>
          <p:cNvGraphicFramePr>
            <a:graphicFrameLocks noGrp="1"/>
          </p:cNvGraphicFramePr>
          <p:nvPr/>
        </p:nvGraphicFramePr>
        <p:xfrm>
          <a:off x="0" y="6219310"/>
          <a:ext cx="9144025" cy="638690"/>
        </p:xfrm>
        <a:graphic>
          <a:graphicData uri="http://schemas.openxmlformats.org/drawingml/2006/table">
            <a:tbl>
              <a:tblPr firstRow="1" bandRow="1">
                <a:tableStyleId>{5940675A-B579-460E-94D1-54222C63F5DA}</a:tableStyleId>
              </a:tblPr>
              <a:tblGrid>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tblGrid>
              <a:tr h="638690">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120" name="Textfeld 119"/>
          <p:cNvSpPr txBox="1"/>
          <p:nvPr/>
        </p:nvSpPr>
        <p:spPr>
          <a:xfrm rot="16200000">
            <a:off x="5911226" y="6320245"/>
            <a:ext cx="476545" cy="184666"/>
          </a:xfrm>
          <a:prstGeom prst="rect">
            <a:avLst/>
          </a:prstGeom>
          <a:noFill/>
        </p:spPr>
        <p:txBody>
          <a:bodyPr wrap="square" rtlCol="0">
            <a:spAutoFit/>
          </a:bodyPr>
          <a:lstStyle/>
          <a:p>
            <a:pPr algn="ctr"/>
            <a:r>
              <a:rPr lang="de-DE" sz="600" dirty="0" smtClean="0"/>
              <a:t>Haushalt</a:t>
            </a:r>
            <a:endParaRPr lang="de-DE" sz="600" dirty="0"/>
          </a:p>
        </p:txBody>
      </p:sp>
      <p:sp>
        <p:nvSpPr>
          <p:cNvPr id="102" name="Textfeld 101"/>
          <p:cNvSpPr txBox="1"/>
          <p:nvPr/>
        </p:nvSpPr>
        <p:spPr>
          <a:xfrm rot="16200000">
            <a:off x="7765421" y="4824538"/>
            <a:ext cx="2557110" cy="200055"/>
          </a:xfrm>
          <a:prstGeom prst="rect">
            <a:avLst/>
          </a:prstGeom>
          <a:noFill/>
        </p:spPr>
        <p:txBody>
          <a:bodyPr wrap="none" rtlCol="0">
            <a:spAutoFit/>
          </a:bodyPr>
          <a:lstStyle/>
          <a:p>
            <a:r>
              <a:rPr lang="de-DE" sz="700" dirty="0">
                <a:solidFill>
                  <a:schemeClr val="bg1">
                    <a:lumMod val="65000"/>
                  </a:schemeClr>
                </a:solidFill>
              </a:rPr>
              <a:t>© Nina Fröhlich </a:t>
            </a:r>
            <a:r>
              <a:rPr lang="de-DE" sz="700" dirty="0" smtClean="0">
                <a:solidFill>
                  <a:schemeClr val="bg1">
                    <a:lumMod val="65000"/>
                  </a:schemeClr>
                </a:solidFill>
              </a:rPr>
              <a:t>2015  </a:t>
            </a:r>
            <a:r>
              <a:rPr lang="de-DE" sz="700" dirty="0">
                <a:solidFill>
                  <a:schemeClr val="bg1">
                    <a:lumMod val="65000"/>
                  </a:schemeClr>
                </a:solidFill>
              </a:rPr>
              <a:t>-  METACOM Symbole © Annette Kitzinger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Gerade Verbindung 39"/>
          <p:cNvCxnSpPr/>
          <p:nvPr/>
        </p:nvCxnSpPr>
        <p:spPr>
          <a:xfrm>
            <a:off x="0" y="1124744"/>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itel 5"/>
          <p:cNvSpPr>
            <a:spLocks noGrp="1"/>
          </p:cNvSpPr>
          <p:nvPr>
            <p:ph type="title"/>
          </p:nvPr>
        </p:nvSpPr>
        <p:spPr>
          <a:xfrm>
            <a:off x="251520" y="548680"/>
            <a:ext cx="7128792" cy="490066"/>
          </a:xfrm>
        </p:spPr>
        <p:txBody>
          <a:bodyPr>
            <a:normAutofit/>
          </a:bodyPr>
          <a:lstStyle/>
          <a:p>
            <a:pPr algn="l"/>
            <a:r>
              <a:rPr lang="de-DE" sz="2400" dirty="0" smtClean="0"/>
              <a:t>Körperpflege</a:t>
            </a:r>
            <a:endParaRPr lang="de-DE" sz="2400" dirty="0"/>
          </a:p>
        </p:txBody>
      </p:sp>
      <p:sp>
        <p:nvSpPr>
          <p:cNvPr id="7" name="Abgerundetes Rechteck 6"/>
          <p:cNvSpPr/>
          <p:nvPr/>
        </p:nvSpPr>
        <p:spPr>
          <a:xfrm>
            <a:off x="7884368" y="188640"/>
            <a:ext cx="792088" cy="792088"/>
          </a:xfrm>
          <a:prstGeom prst="roundRect">
            <a:avLst/>
          </a:prstGeom>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pic>
        <p:nvPicPr>
          <p:cNvPr id="14338" name="Picture 2" descr="C:\Schule\Bilder und Symbole\METACOM 6.0\PNG_ohne_Rahmen\Koerperpflege\waschenzaehneputzen.png"/>
          <p:cNvPicPr>
            <a:picLocks noChangeAspect="1" noChangeArrowheads="1"/>
          </p:cNvPicPr>
          <p:nvPr/>
        </p:nvPicPr>
        <p:blipFill>
          <a:blip r:embed="rId2" cstate="print"/>
          <a:srcRect/>
          <a:stretch>
            <a:fillRect/>
          </a:stretch>
        </p:blipFill>
        <p:spPr bwMode="auto">
          <a:xfrm>
            <a:off x="7902370" y="278650"/>
            <a:ext cx="734135" cy="612547"/>
          </a:xfrm>
          <a:prstGeom prst="rect">
            <a:avLst/>
          </a:prstGeom>
          <a:noFill/>
        </p:spPr>
      </p:pic>
      <p:pic>
        <p:nvPicPr>
          <p:cNvPr id="41" name="Picture 2" descr="C:\Schule\Bilder und Symbole\METACOM 6.0\PNG_ohne_Rahmen\Koerperpflege\waschenzaehneputzen.png"/>
          <p:cNvPicPr>
            <a:picLocks noChangeAspect="1" noChangeArrowheads="1"/>
          </p:cNvPicPr>
          <p:nvPr/>
        </p:nvPicPr>
        <p:blipFill>
          <a:blip r:embed="rId3" cstate="print"/>
          <a:srcRect/>
          <a:stretch>
            <a:fillRect/>
          </a:stretch>
        </p:blipFill>
        <p:spPr bwMode="auto">
          <a:xfrm>
            <a:off x="6282190" y="6579350"/>
            <a:ext cx="280023" cy="233645"/>
          </a:xfrm>
          <a:prstGeom prst="rect">
            <a:avLst/>
          </a:prstGeom>
          <a:noFill/>
        </p:spPr>
      </p:pic>
      <p:sp>
        <p:nvSpPr>
          <p:cNvPr id="42" name="Abgerundetes Rechteck 41"/>
          <p:cNvSpPr/>
          <p:nvPr/>
        </p:nvSpPr>
        <p:spPr>
          <a:xfrm>
            <a:off x="350531" y="2997088"/>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422539" y="3789176"/>
            <a:ext cx="1224136" cy="430887"/>
          </a:xfrm>
          <a:prstGeom prst="rect">
            <a:avLst/>
          </a:prstGeom>
          <a:noFill/>
        </p:spPr>
        <p:txBody>
          <a:bodyPr wrap="square" rtlCol="0">
            <a:spAutoFit/>
          </a:bodyPr>
          <a:lstStyle/>
          <a:p>
            <a:r>
              <a:rPr lang="de-DE" sz="1100" dirty="0" smtClean="0"/>
              <a:t>auf die Toilette gehen</a:t>
            </a:r>
            <a:endParaRPr lang="de-DE" sz="1100" dirty="0">
              <a:latin typeface="DR HH" pitchFamily="2" charset="0"/>
            </a:endParaRPr>
          </a:p>
        </p:txBody>
      </p:sp>
      <p:sp>
        <p:nvSpPr>
          <p:cNvPr id="44" name="Abgerundetes Rechteck 43"/>
          <p:cNvSpPr/>
          <p:nvPr/>
        </p:nvSpPr>
        <p:spPr>
          <a:xfrm>
            <a:off x="1790691" y="2997088"/>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p:cNvSpPr/>
          <p:nvPr/>
        </p:nvSpPr>
        <p:spPr>
          <a:xfrm>
            <a:off x="3230851" y="2997088"/>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Textfeld 45"/>
          <p:cNvSpPr txBox="1"/>
          <p:nvPr/>
        </p:nvSpPr>
        <p:spPr>
          <a:xfrm>
            <a:off x="3302859" y="3933192"/>
            <a:ext cx="1152128" cy="261610"/>
          </a:xfrm>
          <a:prstGeom prst="rect">
            <a:avLst/>
          </a:prstGeom>
          <a:noFill/>
        </p:spPr>
        <p:txBody>
          <a:bodyPr wrap="square" rtlCol="0">
            <a:spAutoFit/>
          </a:bodyPr>
          <a:lstStyle/>
          <a:p>
            <a:r>
              <a:rPr lang="de-DE" sz="1100" dirty="0" smtClean="0"/>
              <a:t>abwischen</a:t>
            </a:r>
            <a:endParaRPr lang="de-DE" sz="1100" dirty="0">
              <a:latin typeface="DR HH" pitchFamily="2" charset="0"/>
            </a:endParaRPr>
          </a:p>
        </p:txBody>
      </p:sp>
      <p:sp>
        <p:nvSpPr>
          <p:cNvPr id="47" name="Abgerundetes Rechteck 46"/>
          <p:cNvSpPr/>
          <p:nvPr/>
        </p:nvSpPr>
        <p:spPr>
          <a:xfrm>
            <a:off x="4671011" y="2997088"/>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Textfeld 47"/>
          <p:cNvSpPr txBox="1"/>
          <p:nvPr/>
        </p:nvSpPr>
        <p:spPr>
          <a:xfrm>
            <a:off x="4743019" y="3789176"/>
            <a:ext cx="1224136" cy="430887"/>
          </a:xfrm>
          <a:prstGeom prst="rect">
            <a:avLst/>
          </a:prstGeom>
          <a:noFill/>
        </p:spPr>
        <p:txBody>
          <a:bodyPr wrap="square" rtlCol="0">
            <a:spAutoFit/>
          </a:bodyPr>
          <a:lstStyle/>
          <a:p>
            <a:r>
              <a:rPr lang="de-DE" sz="1100" dirty="0" smtClean="0"/>
              <a:t>Hose zu</a:t>
            </a:r>
          </a:p>
          <a:p>
            <a:r>
              <a:rPr lang="de-DE" sz="1100" dirty="0" smtClean="0"/>
              <a:t>machen</a:t>
            </a:r>
            <a:endParaRPr lang="de-DE" sz="1100" dirty="0">
              <a:latin typeface="DR HH" pitchFamily="2" charset="0"/>
            </a:endParaRPr>
          </a:p>
        </p:txBody>
      </p:sp>
      <p:sp>
        <p:nvSpPr>
          <p:cNvPr id="49" name="Abgerundetes Rechteck 48"/>
          <p:cNvSpPr/>
          <p:nvPr/>
        </p:nvSpPr>
        <p:spPr>
          <a:xfrm>
            <a:off x="6111171" y="1565929"/>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p:cNvSpPr txBox="1"/>
          <p:nvPr/>
        </p:nvSpPr>
        <p:spPr>
          <a:xfrm>
            <a:off x="6111171" y="2358017"/>
            <a:ext cx="1224136" cy="430887"/>
          </a:xfrm>
          <a:prstGeom prst="rect">
            <a:avLst/>
          </a:prstGeom>
          <a:noFill/>
        </p:spPr>
        <p:txBody>
          <a:bodyPr wrap="square" rtlCol="0">
            <a:spAutoFit/>
          </a:bodyPr>
          <a:lstStyle/>
          <a:p>
            <a:r>
              <a:rPr lang="de-DE" sz="1100" dirty="0" smtClean="0">
                <a:latin typeface="Calibri" pitchFamily="34" charset="0"/>
              </a:rPr>
              <a:t>wenn ich meine Tage habe</a:t>
            </a:r>
            <a:endParaRPr lang="de-DE" sz="1100" dirty="0">
              <a:latin typeface="Calibri" pitchFamily="34" charset="0"/>
            </a:endParaRPr>
          </a:p>
        </p:txBody>
      </p:sp>
      <p:sp>
        <p:nvSpPr>
          <p:cNvPr id="51" name="Abgerundetes Rechteck 50"/>
          <p:cNvSpPr/>
          <p:nvPr/>
        </p:nvSpPr>
        <p:spPr>
          <a:xfrm>
            <a:off x="6102170" y="2997088"/>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Textfeld 51"/>
          <p:cNvSpPr txBox="1"/>
          <p:nvPr/>
        </p:nvSpPr>
        <p:spPr>
          <a:xfrm>
            <a:off x="6102170" y="3789176"/>
            <a:ext cx="1368152" cy="430887"/>
          </a:xfrm>
          <a:prstGeom prst="rect">
            <a:avLst/>
          </a:prstGeom>
          <a:noFill/>
        </p:spPr>
        <p:txBody>
          <a:bodyPr wrap="square" rtlCol="0">
            <a:spAutoFit/>
          </a:bodyPr>
          <a:lstStyle/>
          <a:p>
            <a:r>
              <a:rPr lang="de-DE" sz="1100" dirty="0" smtClean="0">
                <a:latin typeface="Calibri" pitchFamily="34" charset="0"/>
              </a:rPr>
              <a:t>ans Hände waschen denken</a:t>
            </a:r>
            <a:endParaRPr lang="de-DE" sz="1100" dirty="0">
              <a:latin typeface="Calibri" pitchFamily="34" charset="0"/>
            </a:endParaRPr>
          </a:p>
        </p:txBody>
      </p:sp>
      <p:sp>
        <p:nvSpPr>
          <p:cNvPr id="53" name="Abgerundetes Rechteck 52"/>
          <p:cNvSpPr/>
          <p:nvPr/>
        </p:nvSpPr>
        <p:spPr>
          <a:xfrm>
            <a:off x="1790691" y="1557064"/>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Textfeld 53"/>
          <p:cNvSpPr txBox="1"/>
          <p:nvPr/>
        </p:nvSpPr>
        <p:spPr>
          <a:xfrm>
            <a:off x="1862699" y="2349016"/>
            <a:ext cx="1224136" cy="430887"/>
          </a:xfrm>
          <a:prstGeom prst="rect">
            <a:avLst/>
          </a:prstGeom>
          <a:noFill/>
        </p:spPr>
        <p:txBody>
          <a:bodyPr wrap="square" rtlCol="0">
            <a:spAutoFit/>
          </a:bodyPr>
          <a:lstStyle/>
          <a:p>
            <a:r>
              <a:rPr lang="de-DE" sz="1100" dirty="0" smtClean="0"/>
              <a:t>Jacke </a:t>
            </a:r>
          </a:p>
          <a:p>
            <a:r>
              <a:rPr lang="de-DE" sz="1100" dirty="0" smtClean="0"/>
              <a:t>anziehen</a:t>
            </a:r>
            <a:endParaRPr lang="de-DE" sz="1100" dirty="0">
              <a:latin typeface="DR HH" pitchFamily="2" charset="0"/>
            </a:endParaRPr>
          </a:p>
        </p:txBody>
      </p:sp>
      <p:sp>
        <p:nvSpPr>
          <p:cNvPr id="55" name="Abgerundetes Rechteck 54"/>
          <p:cNvSpPr/>
          <p:nvPr/>
        </p:nvSpPr>
        <p:spPr>
          <a:xfrm>
            <a:off x="350531" y="4437248"/>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feld 55"/>
          <p:cNvSpPr txBox="1"/>
          <p:nvPr/>
        </p:nvSpPr>
        <p:spPr>
          <a:xfrm>
            <a:off x="386535" y="5391354"/>
            <a:ext cx="1224136" cy="261610"/>
          </a:xfrm>
          <a:prstGeom prst="rect">
            <a:avLst/>
          </a:prstGeom>
          <a:noFill/>
        </p:spPr>
        <p:txBody>
          <a:bodyPr wrap="square" rtlCol="0">
            <a:spAutoFit/>
          </a:bodyPr>
          <a:lstStyle/>
          <a:p>
            <a:r>
              <a:rPr lang="de-DE" sz="1100" dirty="0" smtClean="0"/>
              <a:t>Ausziehen</a:t>
            </a:r>
            <a:endParaRPr lang="de-DE" sz="1100" dirty="0"/>
          </a:p>
        </p:txBody>
      </p:sp>
      <p:sp>
        <p:nvSpPr>
          <p:cNvPr id="57" name="Abgerundetes Rechteck 56"/>
          <p:cNvSpPr/>
          <p:nvPr/>
        </p:nvSpPr>
        <p:spPr>
          <a:xfrm>
            <a:off x="7551331" y="4437248"/>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Textfeld 57"/>
          <p:cNvSpPr txBox="1"/>
          <p:nvPr/>
        </p:nvSpPr>
        <p:spPr>
          <a:xfrm>
            <a:off x="7587335" y="5391354"/>
            <a:ext cx="1368152" cy="261610"/>
          </a:xfrm>
          <a:prstGeom prst="rect">
            <a:avLst/>
          </a:prstGeom>
          <a:noFill/>
        </p:spPr>
        <p:txBody>
          <a:bodyPr wrap="square" rtlCol="0">
            <a:spAutoFit/>
          </a:bodyPr>
          <a:lstStyle/>
          <a:p>
            <a:r>
              <a:rPr lang="de-DE" sz="1100" dirty="0" smtClean="0">
                <a:latin typeface="Calibri" pitchFamily="34" charset="0"/>
              </a:rPr>
              <a:t>Anziehen</a:t>
            </a:r>
            <a:endParaRPr lang="de-DE" sz="1100" dirty="0">
              <a:latin typeface="Calibri" pitchFamily="34" charset="0"/>
            </a:endParaRPr>
          </a:p>
        </p:txBody>
      </p:sp>
      <p:sp>
        <p:nvSpPr>
          <p:cNvPr id="59" name="Abgerundetes Rechteck 58"/>
          <p:cNvSpPr/>
          <p:nvPr/>
        </p:nvSpPr>
        <p:spPr>
          <a:xfrm>
            <a:off x="350531" y="1557064"/>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xtfeld 59"/>
          <p:cNvSpPr txBox="1"/>
          <p:nvPr/>
        </p:nvSpPr>
        <p:spPr>
          <a:xfrm>
            <a:off x="494547" y="2349016"/>
            <a:ext cx="1224136" cy="430887"/>
          </a:xfrm>
          <a:prstGeom prst="rect">
            <a:avLst/>
          </a:prstGeom>
          <a:noFill/>
        </p:spPr>
        <p:txBody>
          <a:bodyPr wrap="square" rtlCol="0">
            <a:spAutoFit/>
          </a:bodyPr>
          <a:lstStyle/>
          <a:p>
            <a:r>
              <a:rPr lang="de-DE" sz="1100" dirty="0" smtClean="0">
                <a:latin typeface="Calibri" pitchFamily="34" charset="0"/>
              </a:rPr>
              <a:t>Schuhe </a:t>
            </a:r>
          </a:p>
          <a:p>
            <a:r>
              <a:rPr lang="de-DE" sz="1100" dirty="0" smtClean="0">
                <a:latin typeface="Calibri" pitchFamily="34" charset="0"/>
              </a:rPr>
              <a:t>binden</a:t>
            </a:r>
            <a:endParaRPr lang="de-DE" sz="1100" dirty="0">
              <a:latin typeface="Calibri" pitchFamily="34" charset="0"/>
            </a:endParaRPr>
          </a:p>
        </p:txBody>
      </p:sp>
      <p:sp>
        <p:nvSpPr>
          <p:cNvPr id="61" name="Abgerundetes Rechteck 60"/>
          <p:cNvSpPr/>
          <p:nvPr/>
        </p:nvSpPr>
        <p:spPr>
          <a:xfrm>
            <a:off x="1790691" y="4437384"/>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Textfeld 61"/>
          <p:cNvSpPr txBox="1"/>
          <p:nvPr/>
        </p:nvSpPr>
        <p:spPr>
          <a:xfrm>
            <a:off x="1790691" y="5373488"/>
            <a:ext cx="1224136" cy="261610"/>
          </a:xfrm>
          <a:prstGeom prst="rect">
            <a:avLst/>
          </a:prstGeom>
          <a:noFill/>
        </p:spPr>
        <p:txBody>
          <a:bodyPr wrap="square" rtlCol="0">
            <a:spAutoFit/>
          </a:bodyPr>
          <a:lstStyle/>
          <a:p>
            <a:r>
              <a:rPr lang="de-DE" sz="1100" dirty="0" smtClean="0"/>
              <a:t>Duschen</a:t>
            </a:r>
            <a:endParaRPr lang="de-DE" sz="1100" dirty="0">
              <a:latin typeface="DR HH" pitchFamily="2" charset="0"/>
            </a:endParaRPr>
          </a:p>
        </p:txBody>
      </p:sp>
      <p:sp>
        <p:nvSpPr>
          <p:cNvPr id="63" name="Abgerundetes Rechteck 62"/>
          <p:cNvSpPr/>
          <p:nvPr/>
        </p:nvSpPr>
        <p:spPr>
          <a:xfrm>
            <a:off x="3230851" y="4437384"/>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Textfeld 63"/>
          <p:cNvSpPr txBox="1"/>
          <p:nvPr/>
        </p:nvSpPr>
        <p:spPr>
          <a:xfrm>
            <a:off x="3302859" y="5229336"/>
            <a:ext cx="1224136" cy="430887"/>
          </a:xfrm>
          <a:prstGeom prst="rect">
            <a:avLst/>
          </a:prstGeom>
          <a:noFill/>
        </p:spPr>
        <p:txBody>
          <a:bodyPr wrap="square" rtlCol="0">
            <a:spAutoFit/>
          </a:bodyPr>
          <a:lstStyle/>
          <a:p>
            <a:r>
              <a:rPr lang="de-DE" sz="1100" dirty="0" smtClean="0"/>
              <a:t>Haare </a:t>
            </a:r>
          </a:p>
          <a:p>
            <a:r>
              <a:rPr lang="de-DE" sz="1100" dirty="0" smtClean="0"/>
              <a:t>waschen</a:t>
            </a:r>
            <a:endParaRPr lang="de-DE" sz="1100" dirty="0"/>
          </a:p>
        </p:txBody>
      </p:sp>
      <p:sp>
        <p:nvSpPr>
          <p:cNvPr id="65" name="Abgerundetes Rechteck 64"/>
          <p:cNvSpPr/>
          <p:nvPr/>
        </p:nvSpPr>
        <p:spPr>
          <a:xfrm>
            <a:off x="7551331" y="1565929"/>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Textfeld 65"/>
          <p:cNvSpPr txBox="1"/>
          <p:nvPr/>
        </p:nvSpPr>
        <p:spPr>
          <a:xfrm>
            <a:off x="7587335" y="2519899"/>
            <a:ext cx="1224136" cy="261610"/>
          </a:xfrm>
          <a:prstGeom prst="rect">
            <a:avLst/>
          </a:prstGeom>
          <a:noFill/>
        </p:spPr>
        <p:txBody>
          <a:bodyPr wrap="square" rtlCol="0">
            <a:spAutoFit/>
          </a:bodyPr>
          <a:lstStyle/>
          <a:p>
            <a:r>
              <a:rPr lang="de-DE" sz="1100" dirty="0" smtClean="0">
                <a:latin typeface="Calibri" pitchFamily="34" charset="0"/>
              </a:rPr>
              <a:t>Rasieren</a:t>
            </a:r>
            <a:endParaRPr lang="de-DE" sz="1100" dirty="0">
              <a:latin typeface="Calibri" pitchFamily="34" charset="0"/>
            </a:endParaRPr>
          </a:p>
        </p:txBody>
      </p:sp>
      <p:sp>
        <p:nvSpPr>
          <p:cNvPr id="67" name="Abgerundetes Rechteck 66"/>
          <p:cNvSpPr/>
          <p:nvPr/>
        </p:nvSpPr>
        <p:spPr>
          <a:xfrm>
            <a:off x="6111171" y="4437384"/>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Textfeld 67"/>
          <p:cNvSpPr txBox="1"/>
          <p:nvPr/>
        </p:nvSpPr>
        <p:spPr>
          <a:xfrm>
            <a:off x="6183179" y="5256339"/>
            <a:ext cx="1224136" cy="430887"/>
          </a:xfrm>
          <a:prstGeom prst="rect">
            <a:avLst/>
          </a:prstGeom>
          <a:noFill/>
        </p:spPr>
        <p:txBody>
          <a:bodyPr wrap="square" rtlCol="0">
            <a:spAutoFit/>
          </a:bodyPr>
          <a:lstStyle/>
          <a:p>
            <a:r>
              <a:rPr lang="de-DE" sz="1100" dirty="0" smtClean="0">
                <a:latin typeface="Calibri" pitchFamily="34" charset="0"/>
              </a:rPr>
              <a:t>Hygieneartikel</a:t>
            </a:r>
          </a:p>
          <a:p>
            <a:r>
              <a:rPr lang="de-DE" sz="1100" dirty="0" smtClean="0">
                <a:latin typeface="Calibri" pitchFamily="34" charset="0"/>
              </a:rPr>
              <a:t>benutzen</a:t>
            </a:r>
            <a:endParaRPr lang="de-DE" sz="1100" dirty="0">
              <a:latin typeface="Calibri" pitchFamily="34" charset="0"/>
            </a:endParaRPr>
          </a:p>
        </p:txBody>
      </p:sp>
      <p:sp>
        <p:nvSpPr>
          <p:cNvPr id="70" name="Ellipse 69"/>
          <p:cNvSpPr/>
          <p:nvPr/>
        </p:nvSpPr>
        <p:spPr>
          <a:xfrm>
            <a:off x="1286635" y="4005200"/>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Ellipse 70"/>
          <p:cNvSpPr/>
          <p:nvPr/>
        </p:nvSpPr>
        <p:spPr>
          <a:xfrm>
            <a:off x="2726795" y="4005200"/>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p:cNvSpPr/>
          <p:nvPr/>
        </p:nvSpPr>
        <p:spPr>
          <a:xfrm>
            <a:off x="4166955" y="4005200"/>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Ellipse 72"/>
          <p:cNvSpPr/>
          <p:nvPr/>
        </p:nvSpPr>
        <p:spPr>
          <a:xfrm>
            <a:off x="5607115" y="4005200"/>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p:cNvSpPr/>
          <p:nvPr/>
        </p:nvSpPr>
        <p:spPr>
          <a:xfrm>
            <a:off x="7047275" y="2574041"/>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Ellipse 74"/>
          <p:cNvSpPr/>
          <p:nvPr/>
        </p:nvSpPr>
        <p:spPr>
          <a:xfrm>
            <a:off x="7038274" y="4005200"/>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Ellipse 75"/>
          <p:cNvSpPr/>
          <p:nvPr/>
        </p:nvSpPr>
        <p:spPr>
          <a:xfrm>
            <a:off x="1286635" y="5445360"/>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Ellipse 76"/>
          <p:cNvSpPr/>
          <p:nvPr/>
        </p:nvSpPr>
        <p:spPr>
          <a:xfrm>
            <a:off x="2726795" y="5445360"/>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Ellipse 77"/>
          <p:cNvSpPr/>
          <p:nvPr/>
        </p:nvSpPr>
        <p:spPr>
          <a:xfrm>
            <a:off x="4166955" y="5445360"/>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Ellipse 78"/>
          <p:cNvSpPr/>
          <p:nvPr/>
        </p:nvSpPr>
        <p:spPr>
          <a:xfrm>
            <a:off x="8487435" y="2573905"/>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Ellipse 79"/>
          <p:cNvSpPr/>
          <p:nvPr/>
        </p:nvSpPr>
        <p:spPr>
          <a:xfrm>
            <a:off x="7047275" y="5445360"/>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Ellipse 80"/>
          <p:cNvSpPr/>
          <p:nvPr/>
        </p:nvSpPr>
        <p:spPr>
          <a:xfrm>
            <a:off x="8487435" y="5445360"/>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Ellipse 81"/>
          <p:cNvSpPr/>
          <p:nvPr/>
        </p:nvSpPr>
        <p:spPr>
          <a:xfrm>
            <a:off x="1286635" y="2565040"/>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Ellipse 82"/>
          <p:cNvSpPr/>
          <p:nvPr/>
        </p:nvSpPr>
        <p:spPr>
          <a:xfrm>
            <a:off x="2726795" y="2565040"/>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Abgerundetes Rechteck 85"/>
          <p:cNvSpPr/>
          <p:nvPr/>
        </p:nvSpPr>
        <p:spPr>
          <a:xfrm>
            <a:off x="3230851" y="1556928"/>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p:cNvSpPr/>
          <p:nvPr/>
        </p:nvSpPr>
        <p:spPr>
          <a:xfrm>
            <a:off x="4166955" y="2564904"/>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Textfeld 88"/>
          <p:cNvSpPr txBox="1"/>
          <p:nvPr/>
        </p:nvSpPr>
        <p:spPr>
          <a:xfrm>
            <a:off x="3302859" y="2348880"/>
            <a:ext cx="1224136" cy="430887"/>
          </a:xfrm>
          <a:prstGeom prst="rect">
            <a:avLst/>
          </a:prstGeom>
          <a:noFill/>
        </p:spPr>
        <p:txBody>
          <a:bodyPr wrap="square" rtlCol="0">
            <a:spAutoFit/>
          </a:bodyPr>
          <a:lstStyle/>
          <a:p>
            <a:r>
              <a:rPr lang="de-DE" sz="1100" dirty="0" smtClean="0"/>
              <a:t>Jacke </a:t>
            </a:r>
          </a:p>
          <a:p>
            <a:r>
              <a:rPr lang="de-DE" sz="1100" dirty="0" smtClean="0"/>
              <a:t>zu machen</a:t>
            </a:r>
            <a:endParaRPr lang="de-DE" sz="1100" dirty="0">
              <a:latin typeface="DR HH" pitchFamily="2" charset="0"/>
            </a:endParaRPr>
          </a:p>
        </p:txBody>
      </p:sp>
      <p:sp>
        <p:nvSpPr>
          <p:cNvPr id="91" name="Textfeld 90"/>
          <p:cNvSpPr txBox="1"/>
          <p:nvPr/>
        </p:nvSpPr>
        <p:spPr>
          <a:xfrm>
            <a:off x="1862699" y="3789176"/>
            <a:ext cx="1152128" cy="430887"/>
          </a:xfrm>
          <a:prstGeom prst="rect">
            <a:avLst/>
          </a:prstGeom>
          <a:noFill/>
        </p:spPr>
        <p:txBody>
          <a:bodyPr wrap="square" rtlCol="0">
            <a:spAutoFit/>
          </a:bodyPr>
          <a:lstStyle/>
          <a:p>
            <a:r>
              <a:rPr lang="de-DE" sz="1100" dirty="0" smtClean="0"/>
              <a:t>Hose runterziehen</a:t>
            </a:r>
            <a:endParaRPr lang="de-DE" sz="1100" dirty="0">
              <a:latin typeface="DR HH" pitchFamily="2" charset="0"/>
            </a:endParaRPr>
          </a:p>
        </p:txBody>
      </p:sp>
      <p:sp>
        <p:nvSpPr>
          <p:cNvPr id="92" name="Pfeil nach rechts 91"/>
          <p:cNvSpPr/>
          <p:nvPr/>
        </p:nvSpPr>
        <p:spPr>
          <a:xfrm rot="5400000">
            <a:off x="2618783" y="3465140"/>
            <a:ext cx="36004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339" name="Picture 3" descr="C:\Schule\Bilder und Symbole\METACOM 6.0\PNG_ohne_Rahmen\Kleidung_Accessoires\sportschuhblau.png"/>
          <p:cNvPicPr>
            <a:picLocks noChangeAspect="1" noChangeArrowheads="1"/>
          </p:cNvPicPr>
          <p:nvPr/>
        </p:nvPicPr>
        <p:blipFill>
          <a:blip r:embed="rId4" cstate="print"/>
          <a:srcRect/>
          <a:stretch>
            <a:fillRect/>
          </a:stretch>
        </p:blipFill>
        <p:spPr bwMode="auto">
          <a:xfrm>
            <a:off x="341530" y="1520924"/>
            <a:ext cx="1252975" cy="1045456"/>
          </a:xfrm>
          <a:prstGeom prst="rect">
            <a:avLst/>
          </a:prstGeom>
          <a:noFill/>
        </p:spPr>
      </p:pic>
      <p:pic>
        <p:nvPicPr>
          <p:cNvPr id="14340" name="Picture 4" descr="C:\Schule\Bilder und Symbole\METACOM 6.0\PNG_ohne_Rahmen\Kleidung_Accessoires\jackegelb.png"/>
          <p:cNvPicPr>
            <a:picLocks noChangeAspect="1" noChangeArrowheads="1"/>
          </p:cNvPicPr>
          <p:nvPr/>
        </p:nvPicPr>
        <p:blipFill>
          <a:blip r:embed="rId5" cstate="print"/>
          <a:srcRect/>
          <a:stretch>
            <a:fillRect/>
          </a:stretch>
        </p:blipFill>
        <p:spPr bwMode="auto">
          <a:xfrm>
            <a:off x="1916705" y="1655939"/>
            <a:ext cx="918004" cy="765963"/>
          </a:xfrm>
          <a:prstGeom prst="rect">
            <a:avLst/>
          </a:prstGeom>
          <a:noFill/>
        </p:spPr>
      </p:pic>
      <p:pic>
        <p:nvPicPr>
          <p:cNvPr id="14341" name="Picture 5" descr="C:\Schule\Bilder und Symbole\METACOM 6.0\PNG_ohne_Rahmen\Kleidung_Accessoires\reissverschluss.png"/>
          <p:cNvPicPr>
            <a:picLocks noChangeAspect="1" noChangeArrowheads="1"/>
          </p:cNvPicPr>
          <p:nvPr/>
        </p:nvPicPr>
        <p:blipFill>
          <a:blip r:embed="rId6" cstate="print"/>
          <a:srcRect/>
          <a:stretch>
            <a:fillRect/>
          </a:stretch>
        </p:blipFill>
        <p:spPr bwMode="auto">
          <a:xfrm>
            <a:off x="3457162" y="1655939"/>
            <a:ext cx="1024828" cy="855095"/>
          </a:xfrm>
          <a:prstGeom prst="rect">
            <a:avLst/>
          </a:prstGeom>
          <a:noFill/>
        </p:spPr>
      </p:pic>
      <p:pic>
        <p:nvPicPr>
          <p:cNvPr id="14342" name="Picture 6" descr="C:\Schule\Bilder und Symbole\METACOM 6.0\PNG_ohne_Rahmen\Koerperpflege\toiletteneu.png"/>
          <p:cNvPicPr>
            <a:picLocks noChangeAspect="1" noChangeArrowheads="1"/>
          </p:cNvPicPr>
          <p:nvPr/>
        </p:nvPicPr>
        <p:blipFill>
          <a:blip r:embed="rId7" cstate="print"/>
          <a:srcRect/>
          <a:stretch>
            <a:fillRect/>
          </a:stretch>
        </p:blipFill>
        <p:spPr bwMode="auto">
          <a:xfrm>
            <a:off x="521550" y="3096099"/>
            <a:ext cx="816438" cy="681218"/>
          </a:xfrm>
          <a:prstGeom prst="rect">
            <a:avLst/>
          </a:prstGeom>
          <a:noFill/>
        </p:spPr>
      </p:pic>
      <p:pic>
        <p:nvPicPr>
          <p:cNvPr id="14343" name="Picture 7" descr="C:\Schule\Bilder und Symbole\METACOM 6.0\PNG_ohne_Rahmen\Kleidung_Accessoires\hose_blau.png"/>
          <p:cNvPicPr>
            <a:picLocks noChangeAspect="1" noChangeArrowheads="1"/>
          </p:cNvPicPr>
          <p:nvPr/>
        </p:nvPicPr>
        <p:blipFill>
          <a:blip r:embed="rId8" cstate="print"/>
          <a:srcRect/>
          <a:stretch>
            <a:fillRect/>
          </a:stretch>
        </p:blipFill>
        <p:spPr bwMode="auto">
          <a:xfrm>
            <a:off x="1961709" y="3141103"/>
            <a:ext cx="855095" cy="713473"/>
          </a:xfrm>
          <a:prstGeom prst="rect">
            <a:avLst/>
          </a:prstGeom>
          <a:noFill/>
        </p:spPr>
      </p:pic>
      <p:pic>
        <p:nvPicPr>
          <p:cNvPr id="14344" name="Picture 8" descr="C:\Schule\Bilder und Symbole\METACOM 6.0\PNG_ohne_Rahmen\Koerperpflege\toilettenpapier.png"/>
          <p:cNvPicPr>
            <a:picLocks noChangeAspect="1" noChangeArrowheads="1"/>
          </p:cNvPicPr>
          <p:nvPr/>
        </p:nvPicPr>
        <p:blipFill>
          <a:blip r:embed="rId9" cstate="print"/>
          <a:srcRect/>
          <a:stretch>
            <a:fillRect/>
          </a:stretch>
        </p:blipFill>
        <p:spPr bwMode="auto">
          <a:xfrm>
            <a:off x="3311860" y="3096099"/>
            <a:ext cx="976643" cy="814890"/>
          </a:xfrm>
          <a:prstGeom prst="rect">
            <a:avLst/>
          </a:prstGeom>
          <a:noFill/>
        </p:spPr>
      </p:pic>
      <p:pic>
        <p:nvPicPr>
          <p:cNvPr id="113" name="Picture 7" descr="C:\Schule\Bilder und Symbole\METACOM 6.0\PNG_ohne_Rahmen\Kleidung_Accessoires\hose_blau.png"/>
          <p:cNvPicPr>
            <a:picLocks noChangeAspect="1" noChangeArrowheads="1"/>
          </p:cNvPicPr>
          <p:nvPr/>
        </p:nvPicPr>
        <p:blipFill>
          <a:blip r:embed="rId10" cstate="print"/>
          <a:srcRect l="27813" r="25462" b="74667"/>
          <a:stretch>
            <a:fillRect/>
          </a:stretch>
        </p:blipFill>
        <p:spPr bwMode="auto">
          <a:xfrm>
            <a:off x="4662010" y="3231114"/>
            <a:ext cx="1286195" cy="581850"/>
          </a:xfrm>
          <a:prstGeom prst="rect">
            <a:avLst/>
          </a:prstGeom>
          <a:noFill/>
        </p:spPr>
      </p:pic>
      <p:pic>
        <p:nvPicPr>
          <p:cNvPr id="14345" name="Picture 9" descr="C:\Schule\Bilder und Symbole\METACOM 6.0\PNG_ohne_Rahmen\Kleidung_Accessoires\knopf_grau.png"/>
          <p:cNvPicPr>
            <a:picLocks noChangeAspect="1" noChangeArrowheads="1"/>
          </p:cNvPicPr>
          <p:nvPr/>
        </p:nvPicPr>
        <p:blipFill>
          <a:blip r:embed="rId11" cstate="print"/>
          <a:srcRect/>
          <a:stretch>
            <a:fillRect/>
          </a:stretch>
        </p:blipFill>
        <p:spPr bwMode="auto">
          <a:xfrm>
            <a:off x="5202070" y="3276119"/>
            <a:ext cx="225025" cy="187756"/>
          </a:xfrm>
          <a:prstGeom prst="rect">
            <a:avLst/>
          </a:prstGeom>
          <a:noFill/>
        </p:spPr>
      </p:pic>
      <p:pic>
        <p:nvPicPr>
          <p:cNvPr id="14346" name="Picture 10" descr="C:\Schule\Bilder und Symbole\METACOM 6.0\PNG_ohne_Rahmen\Koerperpflege\regelblutung.png"/>
          <p:cNvPicPr>
            <a:picLocks noChangeAspect="1" noChangeArrowheads="1"/>
          </p:cNvPicPr>
          <p:nvPr/>
        </p:nvPicPr>
        <p:blipFill>
          <a:blip r:embed="rId12" cstate="print"/>
          <a:srcRect/>
          <a:stretch>
            <a:fillRect/>
          </a:stretch>
        </p:blipFill>
        <p:spPr bwMode="auto">
          <a:xfrm>
            <a:off x="6327195" y="1709945"/>
            <a:ext cx="802185" cy="669326"/>
          </a:xfrm>
          <a:prstGeom prst="rect">
            <a:avLst/>
          </a:prstGeom>
          <a:noFill/>
        </p:spPr>
      </p:pic>
      <p:pic>
        <p:nvPicPr>
          <p:cNvPr id="14347" name="Picture 11" descr="C:\Schule\Bilder und Symbole\METACOM 6.0\PNG_ohne_Rahmen\Koerperpflege\waschen2.png"/>
          <p:cNvPicPr>
            <a:picLocks noChangeAspect="1" noChangeArrowheads="1"/>
          </p:cNvPicPr>
          <p:nvPr/>
        </p:nvPicPr>
        <p:blipFill>
          <a:blip r:embed="rId13" cstate="print"/>
          <a:srcRect/>
          <a:stretch>
            <a:fillRect/>
          </a:stretch>
        </p:blipFill>
        <p:spPr bwMode="auto">
          <a:xfrm>
            <a:off x="6363199" y="3096099"/>
            <a:ext cx="810090" cy="675921"/>
          </a:xfrm>
          <a:prstGeom prst="rect">
            <a:avLst/>
          </a:prstGeom>
          <a:noFill/>
        </p:spPr>
      </p:pic>
      <p:pic>
        <p:nvPicPr>
          <p:cNvPr id="14348" name="Picture 12" descr="C:\Schule\Bilder und Symbole\METACOM 6.0\PNG_ohne_Rahmen\Verben\ausziehen.png"/>
          <p:cNvPicPr>
            <a:picLocks noChangeAspect="1" noChangeArrowheads="1"/>
          </p:cNvPicPr>
          <p:nvPr/>
        </p:nvPicPr>
        <p:blipFill>
          <a:blip r:embed="rId14" cstate="print"/>
          <a:srcRect/>
          <a:stretch>
            <a:fillRect/>
          </a:stretch>
        </p:blipFill>
        <p:spPr bwMode="auto">
          <a:xfrm>
            <a:off x="251520" y="4536259"/>
            <a:ext cx="1055688" cy="880843"/>
          </a:xfrm>
          <a:prstGeom prst="rect">
            <a:avLst/>
          </a:prstGeom>
          <a:noFill/>
        </p:spPr>
      </p:pic>
      <p:pic>
        <p:nvPicPr>
          <p:cNvPr id="14349" name="Picture 13" descr="C:\Schule\Bilder und Symbole\METACOM 6.0\PNG_ohne_Rahmen\Koerperpflege\duschen.png"/>
          <p:cNvPicPr>
            <a:picLocks noChangeAspect="1" noChangeArrowheads="1"/>
          </p:cNvPicPr>
          <p:nvPr/>
        </p:nvPicPr>
        <p:blipFill>
          <a:blip r:embed="rId15" cstate="print"/>
          <a:srcRect/>
          <a:stretch>
            <a:fillRect/>
          </a:stretch>
        </p:blipFill>
        <p:spPr bwMode="auto">
          <a:xfrm>
            <a:off x="1871700" y="4536259"/>
            <a:ext cx="1024829" cy="855095"/>
          </a:xfrm>
          <a:prstGeom prst="rect">
            <a:avLst/>
          </a:prstGeom>
          <a:noFill/>
        </p:spPr>
      </p:pic>
      <p:pic>
        <p:nvPicPr>
          <p:cNvPr id="14350" name="Picture 14" descr="C:\Schule\Bilder und Symbole\METACOM 6.0\PNG_ohne_Rahmen\Koerperpflege\haarewaschen.png"/>
          <p:cNvPicPr>
            <a:picLocks noChangeAspect="1" noChangeArrowheads="1"/>
          </p:cNvPicPr>
          <p:nvPr/>
        </p:nvPicPr>
        <p:blipFill>
          <a:blip r:embed="rId16" cstate="print"/>
          <a:srcRect/>
          <a:stretch>
            <a:fillRect/>
          </a:stretch>
        </p:blipFill>
        <p:spPr bwMode="auto">
          <a:xfrm>
            <a:off x="3401870" y="4536259"/>
            <a:ext cx="916952" cy="765085"/>
          </a:xfrm>
          <a:prstGeom prst="rect">
            <a:avLst/>
          </a:prstGeom>
          <a:noFill/>
        </p:spPr>
      </p:pic>
      <p:pic>
        <p:nvPicPr>
          <p:cNvPr id="14351" name="Picture 15" descr="C:\Schule\Bilder und Symbole\METACOM 6.0\PNG_ohne_Rahmen\Koerperpflege\rasieren.png"/>
          <p:cNvPicPr>
            <a:picLocks noChangeAspect="1" noChangeArrowheads="1"/>
          </p:cNvPicPr>
          <p:nvPr/>
        </p:nvPicPr>
        <p:blipFill>
          <a:blip r:embed="rId17" cstate="print"/>
          <a:srcRect/>
          <a:stretch>
            <a:fillRect/>
          </a:stretch>
        </p:blipFill>
        <p:spPr bwMode="auto">
          <a:xfrm>
            <a:off x="7677346" y="1709809"/>
            <a:ext cx="981528" cy="818966"/>
          </a:xfrm>
          <a:prstGeom prst="rect">
            <a:avLst/>
          </a:prstGeom>
          <a:noFill/>
        </p:spPr>
      </p:pic>
      <p:pic>
        <p:nvPicPr>
          <p:cNvPr id="14353" name="Picture 17" descr="C:\Schule\Bilder und Symbole\METACOM 6.0\PNG_ohne_Rahmen\Verben\anziehen1.png"/>
          <p:cNvPicPr>
            <a:picLocks noChangeAspect="1" noChangeArrowheads="1"/>
          </p:cNvPicPr>
          <p:nvPr/>
        </p:nvPicPr>
        <p:blipFill>
          <a:blip r:embed="rId18" cstate="print"/>
          <a:srcRect/>
          <a:stretch>
            <a:fillRect/>
          </a:stretch>
        </p:blipFill>
        <p:spPr bwMode="auto">
          <a:xfrm>
            <a:off x="7857365" y="4536541"/>
            <a:ext cx="878275" cy="732814"/>
          </a:xfrm>
          <a:prstGeom prst="rect">
            <a:avLst/>
          </a:prstGeom>
          <a:noFill/>
        </p:spPr>
      </p:pic>
      <p:sp>
        <p:nvSpPr>
          <p:cNvPr id="123" name="Abgerundetes Rechteck 122"/>
          <p:cNvSpPr/>
          <p:nvPr/>
        </p:nvSpPr>
        <p:spPr>
          <a:xfrm>
            <a:off x="4662010" y="4446249"/>
            <a:ext cx="1224136" cy="1224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4" name="Textfeld 123"/>
          <p:cNvSpPr txBox="1"/>
          <p:nvPr/>
        </p:nvSpPr>
        <p:spPr>
          <a:xfrm>
            <a:off x="4734018" y="5382217"/>
            <a:ext cx="1224136" cy="261610"/>
          </a:xfrm>
          <a:prstGeom prst="rect">
            <a:avLst/>
          </a:prstGeom>
          <a:noFill/>
        </p:spPr>
        <p:txBody>
          <a:bodyPr wrap="square" rtlCol="0">
            <a:spAutoFit/>
          </a:bodyPr>
          <a:lstStyle/>
          <a:p>
            <a:r>
              <a:rPr lang="de-DE" sz="1100" dirty="0" smtClean="0">
                <a:latin typeface="Calibri" pitchFamily="34" charset="0"/>
              </a:rPr>
              <a:t>Abtrocknen</a:t>
            </a:r>
            <a:endParaRPr lang="de-DE" sz="1100" dirty="0">
              <a:latin typeface="Calibri" pitchFamily="34" charset="0"/>
            </a:endParaRPr>
          </a:p>
        </p:txBody>
      </p:sp>
      <p:sp>
        <p:nvSpPr>
          <p:cNvPr id="125" name="Ellipse 124"/>
          <p:cNvSpPr/>
          <p:nvPr/>
        </p:nvSpPr>
        <p:spPr>
          <a:xfrm>
            <a:off x="5598114" y="5454225"/>
            <a:ext cx="360040" cy="3600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6" name="Picture 16" descr="C:\Schule\Bilder und Symbole\METACOM 6.0\PNG_ohne_Rahmen\Koerperpflege\abtrocknenkoerper.png"/>
          <p:cNvPicPr>
            <a:picLocks noChangeAspect="1" noChangeArrowheads="1"/>
          </p:cNvPicPr>
          <p:nvPr/>
        </p:nvPicPr>
        <p:blipFill>
          <a:blip r:embed="rId19" cstate="print"/>
          <a:srcRect/>
          <a:stretch>
            <a:fillRect/>
          </a:stretch>
        </p:blipFill>
        <p:spPr bwMode="auto">
          <a:xfrm>
            <a:off x="4788024" y="4545124"/>
            <a:ext cx="945105" cy="788575"/>
          </a:xfrm>
          <a:prstGeom prst="rect">
            <a:avLst/>
          </a:prstGeom>
          <a:noFill/>
        </p:spPr>
      </p:pic>
      <p:pic>
        <p:nvPicPr>
          <p:cNvPr id="14354" name="Picture 18" descr="C:\Schule\Bilder und Symbole\METACOM 6.0\PNG_ohne_Rahmen\Koerperpflege\deoroller.png"/>
          <p:cNvPicPr>
            <a:picLocks noChangeAspect="1" noChangeArrowheads="1"/>
          </p:cNvPicPr>
          <p:nvPr/>
        </p:nvPicPr>
        <p:blipFill>
          <a:blip r:embed="rId20" cstate="print"/>
          <a:srcRect/>
          <a:stretch>
            <a:fillRect/>
          </a:stretch>
        </p:blipFill>
        <p:spPr bwMode="auto">
          <a:xfrm>
            <a:off x="5922150" y="4356239"/>
            <a:ext cx="900100" cy="751024"/>
          </a:xfrm>
          <a:prstGeom prst="rect">
            <a:avLst/>
          </a:prstGeom>
          <a:noFill/>
        </p:spPr>
      </p:pic>
      <p:pic>
        <p:nvPicPr>
          <p:cNvPr id="14355" name="Picture 19" descr="C:\Schule\Bilder und Symbole\METACOM 6.0\PNG_ohne_Rahmen\Koerperpflege\creme.png"/>
          <p:cNvPicPr>
            <a:picLocks noChangeAspect="1" noChangeArrowheads="1"/>
          </p:cNvPicPr>
          <p:nvPr/>
        </p:nvPicPr>
        <p:blipFill>
          <a:blip r:embed="rId21" cstate="print"/>
          <a:srcRect/>
          <a:stretch>
            <a:fillRect/>
          </a:stretch>
        </p:blipFill>
        <p:spPr bwMode="auto">
          <a:xfrm>
            <a:off x="6642230" y="4761284"/>
            <a:ext cx="608245" cy="507507"/>
          </a:xfrm>
          <a:prstGeom prst="rect">
            <a:avLst/>
          </a:prstGeom>
          <a:noFill/>
        </p:spPr>
      </p:pic>
      <p:grpSp>
        <p:nvGrpSpPr>
          <p:cNvPr id="111" name="Gruppieren 110"/>
          <p:cNvGrpSpPr/>
          <p:nvPr/>
        </p:nvGrpSpPr>
        <p:grpSpPr>
          <a:xfrm>
            <a:off x="2321750" y="143635"/>
            <a:ext cx="2250250" cy="1260140"/>
            <a:chOff x="2321750" y="143635"/>
            <a:chExt cx="2250250" cy="1260140"/>
          </a:xfrm>
        </p:grpSpPr>
        <p:sp>
          <p:nvSpPr>
            <p:cNvPr id="112" name="Abgerundetes Rechteck 111"/>
            <p:cNvSpPr/>
            <p:nvPr/>
          </p:nvSpPr>
          <p:spPr>
            <a:xfrm>
              <a:off x="2321750" y="143635"/>
              <a:ext cx="2250250" cy="12601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Ellipse 113"/>
            <p:cNvSpPr/>
            <p:nvPr/>
          </p:nvSpPr>
          <p:spPr>
            <a:xfrm>
              <a:off x="2546775" y="233645"/>
              <a:ext cx="315035" cy="31503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Ellipse 114"/>
            <p:cNvSpPr/>
            <p:nvPr/>
          </p:nvSpPr>
          <p:spPr>
            <a:xfrm>
              <a:off x="2546775" y="1043735"/>
              <a:ext cx="315035" cy="31503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Textfeld 115"/>
            <p:cNvSpPr txBox="1"/>
            <p:nvPr/>
          </p:nvSpPr>
          <p:spPr>
            <a:xfrm>
              <a:off x="2861810" y="242065"/>
              <a:ext cx="1440160" cy="261610"/>
            </a:xfrm>
            <a:prstGeom prst="rect">
              <a:avLst/>
            </a:prstGeom>
            <a:noFill/>
          </p:spPr>
          <p:txBody>
            <a:bodyPr wrap="square" rtlCol="0">
              <a:spAutoFit/>
            </a:bodyPr>
            <a:lstStyle/>
            <a:p>
              <a:r>
                <a:rPr lang="de-DE" sz="1100" dirty="0" smtClean="0"/>
                <a:t>Das kann ich alleine!!</a:t>
              </a:r>
              <a:endParaRPr lang="de-DE" sz="1100" dirty="0">
                <a:latin typeface="DR HH" pitchFamily="2" charset="0"/>
              </a:endParaRPr>
            </a:p>
          </p:txBody>
        </p:sp>
        <p:sp>
          <p:nvSpPr>
            <p:cNvPr id="117" name="Textfeld 116"/>
            <p:cNvSpPr txBox="1"/>
            <p:nvPr/>
          </p:nvSpPr>
          <p:spPr>
            <a:xfrm>
              <a:off x="2861810" y="1088159"/>
              <a:ext cx="1620180" cy="261610"/>
            </a:xfrm>
            <a:prstGeom prst="rect">
              <a:avLst/>
            </a:prstGeom>
            <a:noFill/>
          </p:spPr>
          <p:txBody>
            <a:bodyPr wrap="square" rtlCol="0">
              <a:spAutoFit/>
            </a:bodyPr>
            <a:lstStyle/>
            <a:p>
              <a:r>
                <a:rPr lang="de-DE" sz="1100" dirty="0" smtClean="0"/>
                <a:t>Das kann ich nicht!</a:t>
              </a:r>
              <a:endParaRPr lang="de-DE" sz="1100" dirty="0">
                <a:latin typeface="DR HH" pitchFamily="2" charset="0"/>
              </a:endParaRPr>
            </a:p>
          </p:txBody>
        </p:sp>
        <p:sp>
          <p:nvSpPr>
            <p:cNvPr id="118" name="Ellipse 117"/>
            <p:cNvSpPr/>
            <p:nvPr/>
          </p:nvSpPr>
          <p:spPr>
            <a:xfrm>
              <a:off x="2546775" y="638690"/>
              <a:ext cx="315035" cy="31503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Textfeld 118"/>
            <p:cNvSpPr txBox="1"/>
            <p:nvPr/>
          </p:nvSpPr>
          <p:spPr>
            <a:xfrm>
              <a:off x="2861810" y="683114"/>
              <a:ext cx="1620180" cy="261610"/>
            </a:xfrm>
            <a:prstGeom prst="rect">
              <a:avLst/>
            </a:prstGeom>
            <a:noFill/>
          </p:spPr>
          <p:txBody>
            <a:bodyPr wrap="square" rtlCol="0">
              <a:spAutoFit/>
            </a:bodyPr>
            <a:lstStyle/>
            <a:p>
              <a:r>
                <a:rPr lang="de-DE" sz="1100" dirty="0" smtClean="0"/>
                <a:t>Dabei brauche ich Hilfe!!</a:t>
              </a:r>
              <a:endParaRPr lang="de-DE" sz="1100" dirty="0">
                <a:latin typeface="DR HH" pitchFamily="2" charset="0"/>
              </a:endParaRPr>
            </a:p>
          </p:txBody>
        </p:sp>
      </p:grpSp>
      <p:graphicFrame>
        <p:nvGraphicFramePr>
          <p:cNvPr id="85" name="Tabelle 84"/>
          <p:cNvGraphicFramePr>
            <a:graphicFrameLocks noGrp="1"/>
          </p:cNvGraphicFramePr>
          <p:nvPr/>
        </p:nvGraphicFramePr>
        <p:xfrm>
          <a:off x="0" y="6219310"/>
          <a:ext cx="9144025" cy="638690"/>
        </p:xfrm>
        <a:graphic>
          <a:graphicData uri="http://schemas.openxmlformats.org/drawingml/2006/table">
            <a:tbl>
              <a:tblPr firstRow="1" bandRow="1">
                <a:tableStyleId>{5940675A-B579-460E-94D1-54222C63F5DA}</a:tableStyleId>
              </a:tblPr>
              <a:tblGrid>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tblGrid>
              <a:tr h="638690">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108" name="Textfeld 107"/>
          <p:cNvSpPr txBox="1"/>
          <p:nvPr/>
        </p:nvSpPr>
        <p:spPr>
          <a:xfrm rot="16200000">
            <a:off x="6146350" y="6265141"/>
            <a:ext cx="638690" cy="276999"/>
          </a:xfrm>
          <a:prstGeom prst="rect">
            <a:avLst/>
          </a:prstGeom>
          <a:noFill/>
        </p:spPr>
        <p:txBody>
          <a:bodyPr wrap="square" rtlCol="0">
            <a:spAutoFit/>
          </a:bodyPr>
          <a:lstStyle/>
          <a:p>
            <a:pPr algn="ctr"/>
            <a:r>
              <a:rPr lang="de-DE" sz="600" dirty="0" smtClean="0"/>
              <a:t>Körper-</a:t>
            </a:r>
          </a:p>
          <a:p>
            <a:pPr algn="ctr"/>
            <a:r>
              <a:rPr lang="de-DE" sz="600" dirty="0" smtClean="0"/>
              <a:t>pflege</a:t>
            </a:r>
            <a:endParaRPr lang="de-DE" sz="600" dirty="0"/>
          </a:p>
        </p:txBody>
      </p:sp>
      <p:sp>
        <p:nvSpPr>
          <p:cNvPr id="84" name="Textfeld 83"/>
          <p:cNvSpPr txBox="1"/>
          <p:nvPr/>
        </p:nvSpPr>
        <p:spPr>
          <a:xfrm rot="16200000">
            <a:off x="7765421" y="4824538"/>
            <a:ext cx="2557110" cy="200055"/>
          </a:xfrm>
          <a:prstGeom prst="rect">
            <a:avLst/>
          </a:prstGeom>
          <a:noFill/>
        </p:spPr>
        <p:txBody>
          <a:bodyPr wrap="none" rtlCol="0">
            <a:spAutoFit/>
          </a:bodyPr>
          <a:lstStyle/>
          <a:p>
            <a:r>
              <a:rPr lang="de-DE" sz="700" dirty="0">
                <a:solidFill>
                  <a:schemeClr val="bg1">
                    <a:lumMod val="65000"/>
                  </a:schemeClr>
                </a:solidFill>
              </a:rPr>
              <a:t>© Nina Fröhlich </a:t>
            </a:r>
            <a:r>
              <a:rPr lang="de-DE" sz="700" dirty="0" smtClean="0">
                <a:solidFill>
                  <a:schemeClr val="bg1">
                    <a:lumMod val="65000"/>
                  </a:schemeClr>
                </a:solidFill>
              </a:rPr>
              <a:t>2015  </a:t>
            </a:r>
            <a:r>
              <a:rPr lang="de-DE" sz="700" dirty="0">
                <a:solidFill>
                  <a:schemeClr val="bg1">
                    <a:lumMod val="65000"/>
                  </a:schemeClr>
                </a:solidFill>
              </a:rPr>
              <a:t>-  METACOM Symbole © Annette Kitzinger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548680"/>
            <a:ext cx="7128792" cy="490066"/>
          </a:xfrm>
        </p:spPr>
        <p:txBody>
          <a:bodyPr>
            <a:normAutofit/>
          </a:bodyPr>
          <a:lstStyle/>
          <a:p>
            <a:pPr algn="l"/>
            <a:r>
              <a:rPr lang="de-DE" sz="2400" dirty="0" smtClean="0"/>
              <a:t>Das bin ich!</a:t>
            </a:r>
            <a:endParaRPr lang="de-DE" sz="2400" dirty="0"/>
          </a:p>
        </p:txBody>
      </p:sp>
      <p:sp>
        <p:nvSpPr>
          <p:cNvPr id="7" name="Abgerundetes Rechteck 6"/>
          <p:cNvSpPr/>
          <p:nvPr/>
        </p:nvSpPr>
        <p:spPr>
          <a:xfrm>
            <a:off x="7884368" y="188640"/>
            <a:ext cx="792088" cy="792088"/>
          </a:xfrm>
          <a:prstGeom prst="roundRect">
            <a:avLst/>
          </a:prstGeom>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8" name="Abgerundetes Rechteck 7"/>
          <p:cNvSpPr/>
          <p:nvPr/>
        </p:nvSpPr>
        <p:spPr>
          <a:xfrm>
            <a:off x="25152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2321750" y="5589241"/>
            <a:ext cx="1512168" cy="461665"/>
          </a:xfrm>
          <a:prstGeom prst="rect">
            <a:avLst/>
          </a:prstGeom>
          <a:noFill/>
        </p:spPr>
        <p:txBody>
          <a:bodyPr wrap="square" rtlCol="0">
            <a:spAutoFit/>
          </a:bodyPr>
          <a:lstStyle/>
          <a:p>
            <a:r>
              <a:rPr lang="de-DE" sz="1200" dirty="0" smtClean="0"/>
              <a:t>Ich bin   </a:t>
            </a:r>
            <a:r>
              <a:rPr lang="de-DE" sz="1200" dirty="0" smtClean="0">
                <a:solidFill>
                  <a:schemeClr val="bg1"/>
                </a:solidFill>
              </a:rPr>
              <a:t> 1,67m</a:t>
            </a:r>
          </a:p>
          <a:p>
            <a:r>
              <a:rPr lang="de-DE" sz="1200" dirty="0" smtClean="0"/>
              <a:t>groß.</a:t>
            </a:r>
            <a:endParaRPr lang="de-DE" sz="1200" dirty="0"/>
          </a:p>
        </p:txBody>
      </p:sp>
      <p:sp>
        <p:nvSpPr>
          <p:cNvPr id="15" name="Abgerundetes Rechteck 14"/>
          <p:cNvSpPr/>
          <p:nvPr/>
        </p:nvSpPr>
        <p:spPr>
          <a:xfrm>
            <a:off x="565212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5652120" y="2303875"/>
            <a:ext cx="1512168" cy="461665"/>
          </a:xfrm>
          <a:prstGeom prst="rect">
            <a:avLst/>
          </a:prstGeom>
          <a:noFill/>
        </p:spPr>
        <p:txBody>
          <a:bodyPr wrap="square" rtlCol="0">
            <a:spAutoFit/>
          </a:bodyPr>
          <a:lstStyle/>
          <a:p>
            <a:r>
              <a:rPr lang="de-DE" sz="1200" dirty="0" smtClean="0"/>
              <a:t>Meine Haare sind</a:t>
            </a:r>
          </a:p>
          <a:p>
            <a:endParaRPr lang="de-DE" sz="1200" dirty="0"/>
          </a:p>
        </p:txBody>
      </p:sp>
      <p:sp>
        <p:nvSpPr>
          <p:cNvPr id="17" name="Abgerundetes Rechteck 16"/>
          <p:cNvSpPr/>
          <p:nvPr/>
        </p:nvSpPr>
        <p:spPr>
          <a:xfrm>
            <a:off x="745232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7452320" y="2303875"/>
            <a:ext cx="1512168" cy="461665"/>
          </a:xfrm>
          <a:prstGeom prst="rect">
            <a:avLst/>
          </a:prstGeom>
          <a:noFill/>
        </p:spPr>
        <p:txBody>
          <a:bodyPr wrap="square" rtlCol="0">
            <a:spAutoFit/>
          </a:bodyPr>
          <a:lstStyle/>
          <a:p>
            <a:r>
              <a:rPr lang="de-DE" sz="1200" dirty="0" smtClean="0"/>
              <a:t>Meine Augen sind</a:t>
            </a:r>
          </a:p>
          <a:p>
            <a:endParaRPr lang="de-DE" sz="1200" dirty="0"/>
          </a:p>
        </p:txBody>
      </p:sp>
      <p:sp>
        <p:nvSpPr>
          <p:cNvPr id="19" name="Abgerundetes Rechteck 18"/>
          <p:cNvSpPr/>
          <p:nvPr/>
        </p:nvSpPr>
        <p:spPr>
          <a:xfrm>
            <a:off x="251520" y="2996951"/>
            <a:ext cx="1440000" cy="2367263"/>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251520" y="3789040"/>
            <a:ext cx="1512168" cy="1569660"/>
          </a:xfrm>
          <a:prstGeom prst="rect">
            <a:avLst/>
          </a:prstGeom>
          <a:noFill/>
        </p:spPr>
        <p:txBody>
          <a:bodyPr wrap="square" rtlCol="0">
            <a:spAutoFit/>
          </a:bodyPr>
          <a:lstStyle/>
          <a:p>
            <a:r>
              <a:rPr lang="de-DE" sz="1200" dirty="0" smtClean="0"/>
              <a:t>Ich habe am </a:t>
            </a:r>
          </a:p>
          <a:p>
            <a:r>
              <a:rPr lang="de-DE" sz="1200" dirty="0" smtClean="0">
                <a:solidFill>
                  <a:schemeClr val="bg1"/>
                </a:solidFill>
              </a:rPr>
              <a:t>0</a:t>
            </a:r>
            <a:r>
              <a:rPr lang="de-DE" dirty="0" smtClean="0">
                <a:solidFill>
                  <a:schemeClr val="bg1"/>
                </a:solidFill>
              </a:rPr>
              <a:t>1.01.1901</a:t>
            </a:r>
            <a:endParaRPr lang="de-DE" sz="1200" dirty="0" smtClean="0">
              <a:solidFill>
                <a:schemeClr val="bg1"/>
              </a:solidFill>
            </a:endParaRPr>
          </a:p>
          <a:p>
            <a:r>
              <a:rPr lang="de-DE" sz="1200" dirty="0" smtClean="0"/>
              <a:t>Geburtstag!</a:t>
            </a:r>
          </a:p>
          <a:p>
            <a:endParaRPr lang="de-DE" sz="1200" dirty="0" smtClean="0"/>
          </a:p>
          <a:p>
            <a:r>
              <a:rPr lang="de-DE" sz="1200" dirty="0" smtClean="0"/>
              <a:t>Im Moment bin ich </a:t>
            </a:r>
          </a:p>
          <a:p>
            <a:endParaRPr lang="de-DE" dirty="0" smtClean="0"/>
          </a:p>
          <a:p>
            <a:r>
              <a:rPr lang="de-DE" sz="1200" dirty="0" smtClean="0"/>
              <a:t>Jahre alt.</a:t>
            </a:r>
            <a:endParaRPr lang="de-DE" sz="1200" dirty="0"/>
          </a:p>
        </p:txBody>
      </p:sp>
      <p:sp>
        <p:nvSpPr>
          <p:cNvPr id="25" name="Abgerundetes Rechteck 24"/>
          <p:cNvSpPr/>
          <p:nvPr/>
        </p:nvSpPr>
        <p:spPr>
          <a:xfrm>
            <a:off x="2141730" y="1358770"/>
            <a:ext cx="3060340" cy="3735415"/>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2906815" y="3564015"/>
            <a:ext cx="1512168" cy="276999"/>
          </a:xfrm>
          <a:prstGeom prst="rect">
            <a:avLst/>
          </a:prstGeom>
          <a:noFill/>
        </p:spPr>
        <p:txBody>
          <a:bodyPr wrap="square" rtlCol="0">
            <a:spAutoFit/>
          </a:bodyPr>
          <a:lstStyle/>
          <a:p>
            <a:pPr algn="ctr"/>
            <a:r>
              <a:rPr lang="de-DE" sz="1200" dirty="0" smtClean="0"/>
              <a:t>Foto</a:t>
            </a:r>
            <a:endParaRPr lang="de-DE" sz="1200" dirty="0"/>
          </a:p>
        </p:txBody>
      </p:sp>
      <p:sp>
        <p:nvSpPr>
          <p:cNvPr id="29" name="Abgerundetes Rechteck 28"/>
          <p:cNvSpPr/>
          <p:nvPr/>
        </p:nvSpPr>
        <p:spPr>
          <a:xfrm>
            <a:off x="2321750" y="5319210"/>
            <a:ext cx="1440000" cy="729081"/>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206515" y="2303875"/>
            <a:ext cx="1512168" cy="461665"/>
          </a:xfrm>
          <a:prstGeom prst="rect">
            <a:avLst/>
          </a:prstGeom>
          <a:noFill/>
        </p:spPr>
        <p:txBody>
          <a:bodyPr wrap="square" rtlCol="0">
            <a:spAutoFit/>
          </a:bodyPr>
          <a:lstStyle/>
          <a:p>
            <a:r>
              <a:rPr lang="de-DE" sz="1200" dirty="0" smtClean="0"/>
              <a:t>Ich heiße</a:t>
            </a:r>
          </a:p>
          <a:p>
            <a:endParaRPr lang="de-DE" sz="1200" dirty="0"/>
          </a:p>
        </p:txBody>
      </p:sp>
      <p:sp>
        <p:nvSpPr>
          <p:cNvPr id="35" name="Abgerundetes Rechteck 34"/>
          <p:cNvSpPr/>
          <p:nvPr/>
        </p:nvSpPr>
        <p:spPr>
          <a:xfrm>
            <a:off x="7587335" y="4781182"/>
            <a:ext cx="1296000" cy="1296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0" name="Gerade Verbindung 39"/>
          <p:cNvCxnSpPr/>
          <p:nvPr/>
        </p:nvCxnSpPr>
        <p:spPr>
          <a:xfrm>
            <a:off x="0" y="1124744"/>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26" name="Picture 2" descr="C:\Schule\Bilder und Symbole\METACOM 6.0\PNG_ohne_Rahmen\Pronomen\ich.png"/>
          <p:cNvPicPr>
            <a:picLocks noChangeAspect="1" noChangeArrowheads="1"/>
          </p:cNvPicPr>
          <p:nvPr/>
        </p:nvPicPr>
        <p:blipFill>
          <a:blip r:embed="rId2" cstate="print"/>
          <a:srcRect/>
          <a:stretch>
            <a:fillRect/>
          </a:stretch>
        </p:blipFill>
        <p:spPr bwMode="auto">
          <a:xfrm>
            <a:off x="7884368" y="260648"/>
            <a:ext cx="786463" cy="656208"/>
          </a:xfrm>
          <a:prstGeom prst="rect">
            <a:avLst/>
          </a:prstGeom>
          <a:noFill/>
        </p:spPr>
      </p:pic>
      <p:pic>
        <p:nvPicPr>
          <p:cNvPr id="43" name="Picture 2" descr="C:\Schule\Bilder und Symbole\METACOM 6.0\PNG_ohne_Rahmen\Pronomen\ich.png"/>
          <p:cNvPicPr>
            <a:picLocks noChangeAspect="1" noChangeArrowheads="1"/>
          </p:cNvPicPr>
          <p:nvPr/>
        </p:nvPicPr>
        <p:blipFill>
          <a:blip r:embed="rId3" cstate="print"/>
          <a:srcRect/>
          <a:stretch>
            <a:fillRect/>
          </a:stretch>
        </p:blipFill>
        <p:spPr bwMode="auto">
          <a:xfrm>
            <a:off x="-63515" y="6452955"/>
            <a:ext cx="485444" cy="405045"/>
          </a:xfrm>
          <a:prstGeom prst="rect">
            <a:avLst/>
          </a:prstGeom>
          <a:noFill/>
        </p:spPr>
      </p:pic>
      <p:pic>
        <p:nvPicPr>
          <p:cNvPr id="1027" name="Picture 3" descr="C:\Schule\Bilder und Symbole\METACOM 6.0\PNG_ohne_Rahmen\Sonstiges\name.png"/>
          <p:cNvPicPr>
            <a:picLocks noChangeAspect="1" noChangeArrowheads="1"/>
          </p:cNvPicPr>
          <p:nvPr/>
        </p:nvPicPr>
        <p:blipFill>
          <a:blip r:embed="rId4" cstate="print"/>
          <a:srcRect/>
          <a:stretch>
            <a:fillRect/>
          </a:stretch>
        </p:blipFill>
        <p:spPr bwMode="auto">
          <a:xfrm>
            <a:off x="416609" y="1448780"/>
            <a:ext cx="1078767" cy="900100"/>
          </a:xfrm>
          <a:prstGeom prst="rect">
            <a:avLst/>
          </a:prstGeom>
          <a:noFill/>
        </p:spPr>
      </p:pic>
      <p:pic>
        <p:nvPicPr>
          <p:cNvPr id="1028" name="Picture 4" descr="C:\Schule\Bilder und Symbole\METACOM 6.0\PNG_ohne_Rahmen\Lebensmittel_Essen\Geburtstagstorte.png"/>
          <p:cNvPicPr>
            <a:picLocks noChangeAspect="1" noChangeArrowheads="1"/>
          </p:cNvPicPr>
          <p:nvPr/>
        </p:nvPicPr>
        <p:blipFill>
          <a:blip r:embed="rId5" cstate="print"/>
          <a:srcRect/>
          <a:stretch>
            <a:fillRect/>
          </a:stretch>
        </p:blipFill>
        <p:spPr bwMode="auto">
          <a:xfrm>
            <a:off x="521550" y="3068960"/>
            <a:ext cx="953818" cy="795845"/>
          </a:xfrm>
          <a:prstGeom prst="rect">
            <a:avLst/>
          </a:prstGeom>
          <a:noFill/>
        </p:spPr>
      </p:pic>
      <p:pic>
        <p:nvPicPr>
          <p:cNvPr id="1029" name="Picture 5" descr="C:\Schule\Bilder und Symbole\METACOM 6.0\PNG_ohne_Rahmen\Koerperteile\augeSW.png"/>
          <p:cNvPicPr>
            <a:picLocks noChangeAspect="1" noChangeArrowheads="1"/>
          </p:cNvPicPr>
          <p:nvPr/>
        </p:nvPicPr>
        <p:blipFill>
          <a:blip r:embed="rId6" cstate="print"/>
          <a:srcRect/>
          <a:stretch>
            <a:fillRect/>
          </a:stretch>
        </p:blipFill>
        <p:spPr bwMode="auto">
          <a:xfrm>
            <a:off x="7542330" y="1403775"/>
            <a:ext cx="1270776" cy="1060308"/>
          </a:xfrm>
          <a:prstGeom prst="rect">
            <a:avLst/>
          </a:prstGeom>
          <a:noFill/>
        </p:spPr>
      </p:pic>
      <p:sp>
        <p:nvSpPr>
          <p:cNvPr id="49" name="Abgerundetes Rechteck 48"/>
          <p:cNvSpPr/>
          <p:nvPr/>
        </p:nvSpPr>
        <p:spPr>
          <a:xfrm>
            <a:off x="6147175" y="4779150"/>
            <a:ext cx="1296000" cy="1296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Abgerundetes Rechteck 50"/>
          <p:cNvSpPr/>
          <p:nvPr/>
        </p:nvSpPr>
        <p:spPr>
          <a:xfrm>
            <a:off x="7587335" y="3341022"/>
            <a:ext cx="1296000" cy="1296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p:cNvSpPr/>
          <p:nvPr/>
        </p:nvSpPr>
        <p:spPr>
          <a:xfrm>
            <a:off x="6147175" y="3338990"/>
            <a:ext cx="1296000" cy="1296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Textfeld 54"/>
          <p:cNvSpPr txBox="1"/>
          <p:nvPr/>
        </p:nvSpPr>
        <p:spPr>
          <a:xfrm>
            <a:off x="5337086" y="2978950"/>
            <a:ext cx="1530169"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200" dirty="0" smtClean="0"/>
              <a:t>Am liebsten mag ich:</a:t>
            </a:r>
            <a:endParaRPr lang="de-DE" sz="1200" dirty="0"/>
          </a:p>
        </p:txBody>
      </p:sp>
      <p:sp>
        <p:nvSpPr>
          <p:cNvPr id="31" name="Textfeld 30"/>
          <p:cNvSpPr txBox="1"/>
          <p:nvPr/>
        </p:nvSpPr>
        <p:spPr>
          <a:xfrm rot="16200000">
            <a:off x="7765421" y="4824538"/>
            <a:ext cx="2557110" cy="200055"/>
          </a:xfrm>
          <a:prstGeom prst="rect">
            <a:avLst/>
          </a:prstGeom>
          <a:noFill/>
        </p:spPr>
        <p:txBody>
          <a:bodyPr wrap="none" rtlCol="0">
            <a:spAutoFit/>
          </a:bodyPr>
          <a:lstStyle/>
          <a:p>
            <a:r>
              <a:rPr lang="de-DE" sz="700" dirty="0">
                <a:solidFill>
                  <a:schemeClr val="bg1">
                    <a:lumMod val="65000"/>
                  </a:schemeClr>
                </a:solidFill>
              </a:rPr>
              <a:t>© Nina Fröhlich </a:t>
            </a:r>
            <a:r>
              <a:rPr lang="de-DE" sz="700" dirty="0" smtClean="0">
                <a:solidFill>
                  <a:schemeClr val="bg1">
                    <a:lumMod val="65000"/>
                  </a:schemeClr>
                </a:solidFill>
              </a:rPr>
              <a:t>2015  </a:t>
            </a:r>
            <a:r>
              <a:rPr lang="de-DE" sz="700" dirty="0">
                <a:solidFill>
                  <a:schemeClr val="bg1">
                    <a:lumMod val="65000"/>
                  </a:schemeClr>
                </a:solidFill>
              </a:rPr>
              <a:t>-  METACOM Symbole © Annette Kitzinger</a:t>
            </a:r>
          </a:p>
        </p:txBody>
      </p:sp>
      <p:graphicFrame>
        <p:nvGraphicFramePr>
          <p:cNvPr id="72" name="Tabelle 71"/>
          <p:cNvGraphicFramePr>
            <a:graphicFrameLocks noGrp="1"/>
          </p:cNvGraphicFramePr>
          <p:nvPr/>
        </p:nvGraphicFramePr>
        <p:xfrm>
          <a:off x="0" y="6219310"/>
          <a:ext cx="9144025" cy="638690"/>
        </p:xfrm>
        <a:graphic>
          <a:graphicData uri="http://schemas.openxmlformats.org/drawingml/2006/table">
            <a:tbl>
              <a:tblPr firstRow="1" bandRow="1">
                <a:tableStyleId>{5940675A-B579-460E-94D1-54222C63F5DA}</a:tableStyleId>
              </a:tblPr>
              <a:tblGrid>
                <a:gridCol w="365761"/>
                <a:gridCol w="6217937"/>
                <a:gridCol w="365761"/>
                <a:gridCol w="365761"/>
                <a:gridCol w="365761"/>
                <a:gridCol w="365761"/>
                <a:gridCol w="365761"/>
                <a:gridCol w="365761"/>
                <a:gridCol w="365761"/>
              </a:tblGrid>
              <a:tr h="638690">
                <a:tc>
                  <a:txBody>
                    <a:bodyPr/>
                    <a:lstStyle/>
                    <a:p>
                      <a:pPr algn="ctr"/>
                      <a:endParaRPr lang="de-DE" sz="600" dirty="0"/>
                    </a:p>
                  </a:txBody>
                  <a:tcPr anchor="b">
                    <a:lnL w="12700" cmpd="sng">
                      <a:noFill/>
                    </a:lnL>
                    <a:lnT w="12700" cmpd="sng">
                      <a:noFill/>
                    </a:lnT>
                  </a:tcPr>
                </a:tc>
                <a:tc>
                  <a:txBody>
                    <a:bodyPr/>
                    <a:lstStyle/>
                    <a:p>
                      <a:pPr algn="ctr"/>
                      <a:endParaRPr lang="de-DE" sz="600" dirty="0"/>
                    </a:p>
                  </a:txBody>
                  <a:tcPr anchor="b">
                    <a:lnR w="12700" cmpd="sng">
                      <a:noFill/>
                    </a:lnR>
                    <a:lnB w="12700" cmpd="sng">
                      <a:noFill/>
                    </a:lnB>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73" name="Textfeld 72"/>
          <p:cNvSpPr txBox="1"/>
          <p:nvPr/>
        </p:nvSpPr>
        <p:spPr>
          <a:xfrm>
            <a:off x="161510" y="6129301"/>
            <a:ext cx="276999" cy="630070"/>
          </a:xfrm>
          <a:prstGeom prst="rect">
            <a:avLst/>
          </a:prstGeom>
          <a:noFill/>
        </p:spPr>
        <p:txBody>
          <a:bodyPr vert="vert270" wrap="square" rtlCol="0">
            <a:spAutoFit/>
          </a:bodyPr>
          <a:lstStyle/>
          <a:p>
            <a:pPr algn="ctr"/>
            <a:r>
              <a:rPr lang="de-DE" sz="600" dirty="0" smtClean="0"/>
              <a:t>Das bin ich!</a:t>
            </a:r>
            <a:endParaRPr lang="de-DE" sz="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548680"/>
            <a:ext cx="7128792" cy="490066"/>
          </a:xfrm>
        </p:spPr>
        <p:txBody>
          <a:bodyPr>
            <a:normAutofit/>
          </a:bodyPr>
          <a:lstStyle/>
          <a:p>
            <a:pPr algn="l"/>
            <a:r>
              <a:rPr lang="de-DE" sz="2400" dirty="0" smtClean="0"/>
              <a:t>So war es in der Schule</a:t>
            </a:r>
            <a:endParaRPr lang="de-DE" sz="2400" dirty="0"/>
          </a:p>
        </p:txBody>
      </p:sp>
      <p:sp>
        <p:nvSpPr>
          <p:cNvPr id="7" name="Abgerundetes Rechteck 6"/>
          <p:cNvSpPr/>
          <p:nvPr/>
        </p:nvSpPr>
        <p:spPr>
          <a:xfrm>
            <a:off x="7884368" y="188640"/>
            <a:ext cx="792088" cy="792088"/>
          </a:xfrm>
          <a:prstGeom prst="roundRect">
            <a:avLst/>
          </a:prstGeom>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8" name="Abgerundetes Rechteck 7"/>
          <p:cNvSpPr/>
          <p:nvPr/>
        </p:nvSpPr>
        <p:spPr>
          <a:xfrm>
            <a:off x="161510" y="1545759"/>
            <a:ext cx="1080000" cy="108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206514" y="1178750"/>
            <a:ext cx="2043735" cy="338554"/>
          </a:xfrm>
          <a:prstGeom prst="rect">
            <a:avLst/>
          </a:prstGeom>
          <a:noFill/>
        </p:spPr>
        <p:txBody>
          <a:bodyPr wrap="square" rtlCol="0">
            <a:spAutoFit/>
          </a:bodyPr>
          <a:lstStyle/>
          <a:p>
            <a:r>
              <a:rPr lang="de-DE" sz="1600" dirty="0" smtClean="0"/>
              <a:t>Das war meine Klasse:</a:t>
            </a:r>
            <a:endParaRPr lang="de-DE" sz="1600" dirty="0"/>
          </a:p>
        </p:txBody>
      </p:sp>
      <p:sp>
        <p:nvSpPr>
          <p:cNvPr id="13" name="Abgerundetes Rechteck 12"/>
          <p:cNvSpPr/>
          <p:nvPr/>
        </p:nvSpPr>
        <p:spPr>
          <a:xfrm>
            <a:off x="6057165" y="1268759"/>
            <a:ext cx="2880160" cy="2376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6147174" y="1313765"/>
            <a:ext cx="2655295" cy="276999"/>
          </a:xfrm>
          <a:prstGeom prst="rect">
            <a:avLst/>
          </a:prstGeom>
          <a:noFill/>
        </p:spPr>
        <p:txBody>
          <a:bodyPr wrap="square" rtlCol="0">
            <a:spAutoFit/>
          </a:bodyPr>
          <a:lstStyle/>
          <a:p>
            <a:pPr algn="ctr"/>
            <a:r>
              <a:rPr lang="de-DE" sz="1200" dirty="0" smtClean="0"/>
              <a:t>Das war mein Klassenzimmer:</a:t>
            </a:r>
            <a:endParaRPr lang="de-DE" sz="1200" dirty="0"/>
          </a:p>
        </p:txBody>
      </p:sp>
      <p:cxnSp>
        <p:nvCxnSpPr>
          <p:cNvPr id="40" name="Gerade Verbindung 39"/>
          <p:cNvCxnSpPr/>
          <p:nvPr/>
        </p:nvCxnSpPr>
        <p:spPr>
          <a:xfrm>
            <a:off x="0" y="1124744"/>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5362" name="Picture 2" descr="C:\Schule\Bilder und Symbole\METACOM 6.0\PNG_ohne_Rahmen\Schule_Foerdereinrichtung\schule3.png"/>
          <p:cNvPicPr>
            <a:picLocks noChangeAspect="1" noChangeArrowheads="1"/>
          </p:cNvPicPr>
          <p:nvPr/>
        </p:nvPicPr>
        <p:blipFill>
          <a:blip r:embed="rId2" cstate="print"/>
          <a:srcRect/>
          <a:stretch>
            <a:fillRect/>
          </a:stretch>
        </p:blipFill>
        <p:spPr bwMode="auto">
          <a:xfrm>
            <a:off x="7939131" y="278650"/>
            <a:ext cx="701198" cy="585065"/>
          </a:xfrm>
          <a:prstGeom prst="rect">
            <a:avLst/>
          </a:prstGeom>
          <a:noFill/>
        </p:spPr>
      </p:pic>
      <p:pic>
        <p:nvPicPr>
          <p:cNvPr id="41" name="Picture 2" descr="C:\Schule\Bilder und Symbole\METACOM 6.0\PNG_ohne_Rahmen\Schule_Foerdereinrichtung\schule3.png"/>
          <p:cNvPicPr>
            <a:picLocks noChangeAspect="1" noChangeArrowheads="1"/>
          </p:cNvPicPr>
          <p:nvPr/>
        </p:nvPicPr>
        <p:blipFill>
          <a:blip r:embed="rId3" cstate="print"/>
          <a:srcRect/>
          <a:stretch>
            <a:fillRect/>
          </a:stretch>
        </p:blipFill>
        <p:spPr bwMode="auto">
          <a:xfrm>
            <a:off x="6597226" y="6534345"/>
            <a:ext cx="333962" cy="278650"/>
          </a:xfrm>
          <a:prstGeom prst="rect">
            <a:avLst/>
          </a:prstGeom>
          <a:noFill/>
        </p:spPr>
      </p:pic>
      <p:sp>
        <p:nvSpPr>
          <p:cNvPr id="42" name="Abgerundetes Rechteck 41"/>
          <p:cNvSpPr/>
          <p:nvPr/>
        </p:nvSpPr>
        <p:spPr>
          <a:xfrm>
            <a:off x="6057165" y="3744036"/>
            <a:ext cx="2880160" cy="2376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6147174" y="3789040"/>
            <a:ext cx="2655295" cy="276999"/>
          </a:xfrm>
          <a:prstGeom prst="rect">
            <a:avLst/>
          </a:prstGeom>
          <a:noFill/>
        </p:spPr>
        <p:txBody>
          <a:bodyPr wrap="square" rtlCol="0">
            <a:spAutoFit/>
          </a:bodyPr>
          <a:lstStyle/>
          <a:p>
            <a:pPr algn="ctr"/>
            <a:r>
              <a:rPr lang="de-DE" sz="1200" dirty="0" smtClean="0"/>
              <a:t>Das war mein Schultag:</a:t>
            </a:r>
            <a:endParaRPr lang="de-DE" sz="1200" dirty="0"/>
          </a:p>
        </p:txBody>
      </p:sp>
      <p:sp>
        <p:nvSpPr>
          <p:cNvPr id="44" name="Textfeld 43"/>
          <p:cNvSpPr txBox="1"/>
          <p:nvPr/>
        </p:nvSpPr>
        <p:spPr>
          <a:xfrm>
            <a:off x="161510" y="2355849"/>
            <a:ext cx="1080120" cy="276999"/>
          </a:xfrm>
          <a:prstGeom prst="rect">
            <a:avLst/>
          </a:prstGeom>
          <a:noFill/>
        </p:spPr>
        <p:txBody>
          <a:bodyPr wrap="square" rtlCol="0">
            <a:spAutoFit/>
          </a:bodyPr>
          <a:lstStyle/>
          <a:p>
            <a:pPr algn="ctr"/>
            <a:r>
              <a:rPr lang="de-DE" sz="1200" dirty="0" smtClean="0"/>
              <a:t>Name</a:t>
            </a:r>
            <a:endParaRPr lang="de-DE" sz="1200" dirty="0"/>
          </a:p>
        </p:txBody>
      </p:sp>
      <p:sp>
        <p:nvSpPr>
          <p:cNvPr id="45" name="Abgerundetes Rechteck 44"/>
          <p:cNvSpPr/>
          <p:nvPr/>
        </p:nvSpPr>
        <p:spPr>
          <a:xfrm>
            <a:off x="1331640" y="1545759"/>
            <a:ext cx="1080000" cy="108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Textfeld 45"/>
          <p:cNvSpPr txBox="1"/>
          <p:nvPr/>
        </p:nvSpPr>
        <p:spPr>
          <a:xfrm>
            <a:off x="1331640" y="2355849"/>
            <a:ext cx="1080120" cy="276999"/>
          </a:xfrm>
          <a:prstGeom prst="rect">
            <a:avLst/>
          </a:prstGeom>
          <a:noFill/>
        </p:spPr>
        <p:txBody>
          <a:bodyPr wrap="square" rtlCol="0">
            <a:spAutoFit/>
          </a:bodyPr>
          <a:lstStyle/>
          <a:p>
            <a:pPr algn="ctr"/>
            <a:r>
              <a:rPr lang="de-DE" sz="1200" dirty="0" smtClean="0"/>
              <a:t>Name</a:t>
            </a:r>
            <a:endParaRPr lang="de-DE" sz="1200" dirty="0"/>
          </a:p>
        </p:txBody>
      </p:sp>
      <p:sp>
        <p:nvSpPr>
          <p:cNvPr id="47" name="Abgerundetes Rechteck 46"/>
          <p:cNvSpPr/>
          <p:nvPr/>
        </p:nvSpPr>
        <p:spPr>
          <a:xfrm>
            <a:off x="2501770" y="1545759"/>
            <a:ext cx="1080000" cy="108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Textfeld 47"/>
          <p:cNvSpPr txBox="1"/>
          <p:nvPr/>
        </p:nvSpPr>
        <p:spPr>
          <a:xfrm>
            <a:off x="2501770" y="2355849"/>
            <a:ext cx="1080120" cy="276999"/>
          </a:xfrm>
          <a:prstGeom prst="rect">
            <a:avLst/>
          </a:prstGeom>
          <a:noFill/>
        </p:spPr>
        <p:txBody>
          <a:bodyPr wrap="square" rtlCol="0">
            <a:spAutoFit/>
          </a:bodyPr>
          <a:lstStyle/>
          <a:p>
            <a:pPr algn="ctr"/>
            <a:r>
              <a:rPr lang="de-DE" sz="1200" dirty="0" smtClean="0"/>
              <a:t>Name</a:t>
            </a:r>
            <a:endParaRPr lang="de-DE" sz="1200" dirty="0"/>
          </a:p>
        </p:txBody>
      </p:sp>
      <p:sp>
        <p:nvSpPr>
          <p:cNvPr id="49" name="Abgerundetes Rechteck 48"/>
          <p:cNvSpPr/>
          <p:nvPr/>
        </p:nvSpPr>
        <p:spPr>
          <a:xfrm>
            <a:off x="3671900" y="1538790"/>
            <a:ext cx="1080000" cy="108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p:cNvSpPr txBox="1"/>
          <p:nvPr/>
        </p:nvSpPr>
        <p:spPr>
          <a:xfrm>
            <a:off x="3671900" y="2348880"/>
            <a:ext cx="1080120" cy="276999"/>
          </a:xfrm>
          <a:prstGeom prst="rect">
            <a:avLst/>
          </a:prstGeom>
          <a:noFill/>
        </p:spPr>
        <p:txBody>
          <a:bodyPr wrap="square" rtlCol="0">
            <a:spAutoFit/>
          </a:bodyPr>
          <a:lstStyle/>
          <a:p>
            <a:pPr algn="ctr"/>
            <a:r>
              <a:rPr lang="de-DE" sz="1200" dirty="0" smtClean="0"/>
              <a:t>Name</a:t>
            </a:r>
            <a:endParaRPr lang="de-DE" sz="1200" dirty="0"/>
          </a:p>
        </p:txBody>
      </p:sp>
      <p:sp>
        <p:nvSpPr>
          <p:cNvPr id="51" name="Abgerundetes Rechteck 50"/>
          <p:cNvSpPr/>
          <p:nvPr/>
        </p:nvSpPr>
        <p:spPr>
          <a:xfrm>
            <a:off x="4842030" y="1545759"/>
            <a:ext cx="1080000" cy="108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Textfeld 51"/>
          <p:cNvSpPr txBox="1"/>
          <p:nvPr/>
        </p:nvSpPr>
        <p:spPr>
          <a:xfrm>
            <a:off x="4842030" y="2355849"/>
            <a:ext cx="1080120" cy="276999"/>
          </a:xfrm>
          <a:prstGeom prst="rect">
            <a:avLst/>
          </a:prstGeom>
          <a:noFill/>
        </p:spPr>
        <p:txBody>
          <a:bodyPr wrap="square" rtlCol="0">
            <a:spAutoFit/>
          </a:bodyPr>
          <a:lstStyle/>
          <a:p>
            <a:pPr algn="ctr"/>
            <a:r>
              <a:rPr lang="de-DE" sz="1200" dirty="0" smtClean="0"/>
              <a:t>Name</a:t>
            </a:r>
            <a:endParaRPr lang="de-DE" sz="1200" dirty="0"/>
          </a:p>
        </p:txBody>
      </p:sp>
      <p:sp>
        <p:nvSpPr>
          <p:cNvPr id="53" name="Abgerundetes Rechteck 52"/>
          <p:cNvSpPr/>
          <p:nvPr/>
        </p:nvSpPr>
        <p:spPr>
          <a:xfrm>
            <a:off x="161510" y="4412141"/>
            <a:ext cx="1080000" cy="108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Textfeld 53"/>
          <p:cNvSpPr txBox="1"/>
          <p:nvPr/>
        </p:nvSpPr>
        <p:spPr>
          <a:xfrm>
            <a:off x="206514" y="4035551"/>
            <a:ext cx="2880321" cy="338554"/>
          </a:xfrm>
          <a:prstGeom prst="rect">
            <a:avLst/>
          </a:prstGeom>
          <a:noFill/>
        </p:spPr>
        <p:txBody>
          <a:bodyPr wrap="square" rtlCol="0">
            <a:spAutoFit/>
          </a:bodyPr>
          <a:lstStyle/>
          <a:p>
            <a:r>
              <a:rPr lang="de-DE" sz="1600" dirty="0" smtClean="0"/>
              <a:t>Das waren meine Lehrer:</a:t>
            </a:r>
            <a:endParaRPr lang="de-DE" sz="1600" dirty="0"/>
          </a:p>
        </p:txBody>
      </p:sp>
      <p:sp>
        <p:nvSpPr>
          <p:cNvPr id="55" name="Textfeld 54"/>
          <p:cNvSpPr txBox="1"/>
          <p:nvPr/>
        </p:nvSpPr>
        <p:spPr>
          <a:xfrm>
            <a:off x="161510" y="5222231"/>
            <a:ext cx="1080120" cy="276999"/>
          </a:xfrm>
          <a:prstGeom prst="rect">
            <a:avLst/>
          </a:prstGeom>
          <a:noFill/>
        </p:spPr>
        <p:txBody>
          <a:bodyPr wrap="square" rtlCol="0">
            <a:spAutoFit/>
          </a:bodyPr>
          <a:lstStyle/>
          <a:p>
            <a:pPr algn="ctr"/>
            <a:r>
              <a:rPr lang="de-DE" sz="1200" dirty="0" smtClean="0"/>
              <a:t>Name</a:t>
            </a:r>
            <a:endParaRPr lang="de-DE" sz="1200" dirty="0"/>
          </a:p>
        </p:txBody>
      </p:sp>
      <p:sp>
        <p:nvSpPr>
          <p:cNvPr id="56" name="Abgerundetes Rechteck 55"/>
          <p:cNvSpPr/>
          <p:nvPr/>
        </p:nvSpPr>
        <p:spPr>
          <a:xfrm>
            <a:off x="1331640" y="4412141"/>
            <a:ext cx="1080000" cy="108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Textfeld 56"/>
          <p:cNvSpPr txBox="1"/>
          <p:nvPr/>
        </p:nvSpPr>
        <p:spPr>
          <a:xfrm>
            <a:off x="1331640" y="5222231"/>
            <a:ext cx="1080120" cy="276999"/>
          </a:xfrm>
          <a:prstGeom prst="rect">
            <a:avLst/>
          </a:prstGeom>
          <a:noFill/>
        </p:spPr>
        <p:txBody>
          <a:bodyPr wrap="square" rtlCol="0">
            <a:spAutoFit/>
          </a:bodyPr>
          <a:lstStyle/>
          <a:p>
            <a:pPr algn="ctr"/>
            <a:r>
              <a:rPr lang="de-DE" sz="1200" dirty="0" smtClean="0"/>
              <a:t>Name</a:t>
            </a:r>
            <a:endParaRPr lang="de-DE" sz="1200" dirty="0"/>
          </a:p>
        </p:txBody>
      </p:sp>
      <p:sp>
        <p:nvSpPr>
          <p:cNvPr id="58" name="Abgerundetes Rechteck 57"/>
          <p:cNvSpPr/>
          <p:nvPr/>
        </p:nvSpPr>
        <p:spPr>
          <a:xfrm>
            <a:off x="2501770" y="4412141"/>
            <a:ext cx="1080000" cy="108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Textfeld 58"/>
          <p:cNvSpPr txBox="1"/>
          <p:nvPr/>
        </p:nvSpPr>
        <p:spPr>
          <a:xfrm>
            <a:off x="2501770" y="5222231"/>
            <a:ext cx="1080120" cy="276999"/>
          </a:xfrm>
          <a:prstGeom prst="rect">
            <a:avLst/>
          </a:prstGeom>
          <a:noFill/>
        </p:spPr>
        <p:txBody>
          <a:bodyPr wrap="square" rtlCol="0">
            <a:spAutoFit/>
          </a:bodyPr>
          <a:lstStyle/>
          <a:p>
            <a:pPr algn="ctr"/>
            <a:r>
              <a:rPr lang="de-DE" sz="1200" dirty="0" smtClean="0"/>
              <a:t>Name</a:t>
            </a:r>
            <a:endParaRPr lang="de-DE" sz="1200" dirty="0"/>
          </a:p>
        </p:txBody>
      </p:sp>
      <p:sp>
        <p:nvSpPr>
          <p:cNvPr id="60" name="Abgerundetes Rechteck 59"/>
          <p:cNvSpPr/>
          <p:nvPr/>
        </p:nvSpPr>
        <p:spPr>
          <a:xfrm>
            <a:off x="3671900" y="4405172"/>
            <a:ext cx="1080000" cy="108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Textfeld 60"/>
          <p:cNvSpPr txBox="1"/>
          <p:nvPr/>
        </p:nvSpPr>
        <p:spPr>
          <a:xfrm>
            <a:off x="3671900" y="5215262"/>
            <a:ext cx="1080120" cy="276999"/>
          </a:xfrm>
          <a:prstGeom prst="rect">
            <a:avLst/>
          </a:prstGeom>
          <a:noFill/>
        </p:spPr>
        <p:txBody>
          <a:bodyPr wrap="square" rtlCol="0">
            <a:spAutoFit/>
          </a:bodyPr>
          <a:lstStyle/>
          <a:p>
            <a:pPr algn="ctr"/>
            <a:r>
              <a:rPr lang="de-DE" sz="1200" dirty="0" smtClean="0"/>
              <a:t>Name</a:t>
            </a:r>
            <a:endParaRPr lang="de-DE" sz="1200" dirty="0"/>
          </a:p>
        </p:txBody>
      </p:sp>
      <p:sp>
        <p:nvSpPr>
          <p:cNvPr id="62" name="Abgerundetes Rechteck 61"/>
          <p:cNvSpPr/>
          <p:nvPr/>
        </p:nvSpPr>
        <p:spPr>
          <a:xfrm>
            <a:off x="4842030" y="4412141"/>
            <a:ext cx="1080000" cy="108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Textfeld 62"/>
          <p:cNvSpPr txBox="1"/>
          <p:nvPr/>
        </p:nvSpPr>
        <p:spPr>
          <a:xfrm>
            <a:off x="4842030" y="5222231"/>
            <a:ext cx="1080120" cy="276999"/>
          </a:xfrm>
          <a:prstGeom prst="rect">
            <a:avLst/>
          </a:prstGeom>
          <a:noFill/>
        </p:spPr>
        <p:txBody>
          <a:bodyPr wrap="square" rtlCol="0">
            <a:spAutoFit/>
          </a:bodyPr>
          <a:lstStyle/>
          <a:p>
            <a:pPr algn="ctr"/>
            <a:r>
              <a:rPr lang="de-DE" sz="1200" dirty="0" smtClean="0"/>
              <a:t>Name</a:t>
            </a:r>
            <a:endParaRPr lang="de-DE" sz="1200" dirty="0"/>
          </a:p>
        </p:txBody>
      </p:sp>
      <p:sp>
        <p:nvSpPr>
          <p:cNvPr id="37" name="Abgerundetes Rechteck 36"/>
          <p:cNvSpPr/>
          <p:nvPr/>
        </p:nvSpPr>
        <p:spPr>
          <a:xfrm>
            <a:off x="161510" y="2706308"/>
            <a:ext cx="1080000" cy="108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p:cNvSpPr txBox="1"/>
          <p:nvPr/>
        </p:nvSpPr>
        <p:spPr>
          <a:xfrm>
            <a:off x="161510" y="3516398"/>
            <a:ext cx="1080120" cy="276999"/>
          </a:xfrm>
          <a:prstGeom prst="rect">
            <a:avLst/>
          </a:prstGeom>
          <a:noFill/>
        </p:spPr>
        <p:txBody>
          <a:bodyPr wrap="square" rtlCol="0">
            <a:spAutoFit/>
          </a:bodyPr>
          <a:lstStyle/>
          <a:p>
            <a:pPr algn="ctr"/>
            <a:r>
              <a:rPr lang="de-DE" sz="1200" dirty="0" smtClean="0"/>
              <a:t>Name</a:t>
            </a:r>
            <a:endParaRPr lang="de-DE" sz="1200" dirty="0"/>
          </a:p>
        </p:txBody>
      </p:sp>
      <p:sp>
        <p:nvSpPr>
          <p:cNvPr id="39" name="Abgerundetes Rechteck 38"/>
          <p:cNvSpPr/>
          <p:nvPr/>
        </p:nvSpPr>
        <p:spPr>
          <a:xfrm>
            <a:off x="1331640" y="2706308"/>
            <a:ext cx="1080000" cy="108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Textfeld 63"/>
          <p:cNvSpPr txBox="1"/>
          <p:nvPr/>
        </p:nvSpPr>
        <p:spPr>
          <a:xfrm>
            <a:off x="1331640" y="3516398"/>
            <a:ext cx="1080120" cy="276999"/>
          </a:xfrm>
          <a:prstGeom prst="rect">
            <a:avLst/>
          </a:prstGeom>
          <a:noFill/>
        </p:spPr>
        <p:txBody>
          <a:bodyPr wrap="square" rtlCol="0">
            <a:spAutoFit/>
          </a:bodyPr>
          <a:lstStyle/>
          <a:p>
            <a:pPr algn="ctr"/>
            <a:r>
              <a:rPr lang="de-DE" sz="1200" dirty="0" smtClean="0"/>
              <a:t>Name</a:t>
            </a:r>
            <a:endParaRPr lang="de-DE" sz="1200" dirty="0"/>
          </a:p>
        </p:txBody>
      </p:sp>
      <p:sp>
        <p:nvSpPr>
          <p:cNvPr id="65" name="Abgerundetes Rechteck 64"/>
          <p:cNvSpPr/>
          <p:nvPr/>
        </p:nvSpPr>
        <p:spPr>
          <a:xfrm>
            <a:off x="2501770" y="2706308"/>
            <a:ext cx="1080000" cy="108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Textfeld 65"/>
          <p:cNvSpPr txBox="1"/>
          <p:nvPr/>
        </p:nvSpPr>
        <p:spPr>
          <a:xfrm>
            <a:off x="2501770" y="3516398"/>
            <a:ext cx="1080120" cy="276999"/>
          </a:xfrm>
          <a:prstGeom prst="rect">
            <a:avLst/>
          </a:prstGeom>
          <a:noFill/>
        </p:spPr>
        <p:txBody>
          <a:bodyPr wrap="square" rtlCol="0">
            <a:spAutoFit/>
          </a:bodyPr>
          <a:lstStyle/>
          <a:p>
            <a:pPr algn="ctr"/>
            <a:r>
              <a:rPr lang="de-DE" sz="1200" dirty="0" smtClean="0"/>
              <a:t>Name</a:t>
            </a:r>
            <a:endParaRPr lang="de-DE" sz="1200" dirty="0"/>
          </a:p>
        </p:txBody>
      </p:sp>
      <p:sp>
        <p:nvSpPr>
          <p:cNvPr id="67" name="Abgerundetes Rechteck 66"/>
          <p:cNvSpPr/>
          <p:nvPr/>
        </p:nvSpPr>
        <p:spPr>
          <a:xfrm>
            <a:off x="3671900" y="2699339"/>
            <a:ext cx="1080000" cy="108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Textfeld 67"/>
          <p:cNvSpPr txBox="1"/>
          <p:nvPr/>
        </p:nvSpPr>
        <p:spPr>
          <a:xfrm>
            <a:off x="3671900" y="3509429"/>
            <a:ext cx="1080120" cy="276999"/>
          </a:xfrm>
          <a:prstGeom prst="rect">
            <a:avLst/>
          </a:prstGeom>
          <a:noFill/>
        </p:spPr>
        <p:txBody>
          <a:bodyPr wrap="square" rtlCol="0">
            <a:spAutoFit/>
          </a:bodyPr>
          <a:lstStyle/>
          <a:p>
            <a:pPr algn="ctr"/>
            <a:r>
              <a:rPr lang="de-DE" sz="1200" dirty="0" smtClean="0"/>
              <a:t>Name</a:t>
            </a:r>
            <a:endParaRPr lang="de-DE" sz="1200" dirty="0"/>
          </a:p>
        </p:txBody>
      </p:sp>
      <p:sp>
        <p:nvSpPr>
          <p:cNvPr id="69" name="Abgerundetes Rechteck 68"/>
          <p:cNvSpPr/>
          <p:nvPr/>
        </p:nvSpPr>
        <p:spPr>
          <a:xfrm>
            <a:off x="4842030" y="2706308"/>
            <a:ext cx="1080000" cy="108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Textfeld 69"/>
          <p:cNvSpPr txBox="1"/>
          <p:nvPr/>
        </p:nvSpPr>
        <p:spPr>
          <a:xfrm>
            <a:off x="4842030" y="3516398"/>
            <a:ext cx="1080120" cy="276999"/>
          </a:xfrm>
          <a:prstGeom prst="rect">
            <a:avLst/>
          </a:prstGeom>
          <a:noFill/>
        </p:spPr>
        <p:txBody>
          <a:bodyPr wrap="square" rtlCol="0">
            <a:spAutoFit/>
          </a:bodyPr>
          <a:lstStyle/>
          <a:p>
            <a:pPr algn="ctr"/>
            <a:r>
              <a:rPr lang="de-DE" sz="1200" dirty="0" smtClean="0"/>
              <a:t>Name</a:t>
            </a:r>
            <a:endParaRPr lang="de-DE" sz="1200" dirty="0"/>
          </a:p>
        </p:txBody>
      </p:sp>
      <p:graphicFrame>
        <p:nvGraphicFramePr>
          <p:cNvPr id="71" name="Tabelle 70"/>
          <p:cNvGraphicFramePr>
            <a:graphicFrameLocks noGrp="1"/>
          </p:cNvGraphicFramePr>
          <p:nvPr/>
        </p:nvGraphicFramePr>
        <p:xfrm>
          <a:off x="0" y="6219310"/>
          <a:ext cx="9144025" cy="638690"/>
        </p:xfrm>
        <a:graphic>
          <a:graphicData uri="http://schemas.openxmlformats.org/drawingml/2006/table">
            <a:tbl>
              <a:tblPr firstRow="1" bandRow="1">
                <a:tableStyleId>{5940675A-B579-460E-94D1-54222C63F5DA}</a:tableStyleId>
              </a:tblPr>
              <a:tblGrid>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tblGrid>
              <a:tr h="638690">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89" name="Textfeld 88"/>
          <p:cNvSpPr txBox="1"/>
          <p:nvPr/>
        </p:nvSpPr>
        <p:spPr>
          <a:xfrm rot="16200000">
            <a:off x="6653808" y="6297743"/>
            <a:ext cx="431540" cy="184666"/>
          </a:xfrm>
          <a:prstGeom prst="rect">
            <a:avLst/>
          </a:prstGeom>
          <a:noFill/>
        </p:spPr>
        <p:txBody>
          <a:bodyPr wrap="square" rtlCol="0">
            <a:spAutoFit/>
          </a:bodyPr>
          <a:lstStyle/>
          <a:p>
            <a:pPr algn="ctr"/>
            <a:r>
              <a:rPr lang="de-DE" sz="600" dirty="0" smtClean="0"/>
              <a:t>Schule</a:t>
            </a:r>
            <a:endParaRPr lang="de-DE" sz="600" dirty="0"/>
          </a:p>
        </p:txBody>
      </p:sp>
      <p:sp>
        <p:nvSpPr>
          <p:cNvPr id="72" name="Textfeld 71"/>
          <p:cNvSpPr txBox="1"/>
          <p:nvPr/>
        </p:nvSpPr>
        <p:spPr>
          <a:xfrm rot="16200000">
            <a:off x="7765421" y="4824538"/>
            <a:ext cx="2557110" cy="200055"/>
          </a:xfrm>
          <a:prstGeom prst="rect">
            <a:avLst/>
          </a:prstGeom>
          <a:noFill/>
        </p:spPr>
        <p:txBody>
          <a:bodyPr wrap="none" rtlCol="0">
            <a:spAutoFit/>
          </a:bodyPr>
          <a:lstStyle/>
          <a:p>
            <a:r>
              <a:rPr lang="de-DE" sz="700" dirty="0">
                <a:solidFill>
                  <a:schemeClr val="bg1">
                    <a:lumMod val="65000"/>
                  </a:schemeClr>
                </a:solidFill>
              </a:rPr>
              <a:t>© Nina Fröhlich </a:t>
            </a:r>
            <a:r>
              <a:rPr lang="de-DE" sz="700" dirty="0" smtClean="0">
                <a:solidFill>
                  <a:schemeClr val="bg1">
                    <a:lumMod val="65000"/>
                  </a:schemeClr>
                </a:solidFill>
              </a:rPr>
              <a:t>2015  </a:t>
            </a:r>
            <a:r>
              <a:rPr lang="de-DE" sz="700" dirty="0">
                <a:solidFill>
                  <a:schemeClr val="bg1">
                    <a:lumMod val="65000"/>
                  </a:schemeClr>
                </a:solidFill>
              </a:rPr>
              <a:t>-  METACOM Symbole © Annette Kitzinger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548680"/>
            <a:ext cx="7128792" cy="490066"/>
          </a:xfrm>
        </p:spPr>
        <p:txBody>
          <a:bodyPr>
            <a:normAutofit/>
          </a:bodyPr>
          <a:lstStyle/>
          <a:p>
            <a:pPr algn="l"/>
            <a:r>
              <a:rPr lang="de-DE" sz="2400" dirty="0" smtClean="0"/>
              <a:t>Arbeiten</a:t>
            </a:r>
            <a:endParaRPr lang="de-DE" sz="2400" dirty="0"/>
          </a:p>
        </p:txBody>
      </p:sp>
      <p:sp>
        <p:nvSpPr>
          <p:cNvPr id="7" name="Abgerundetes Rechteck 6"/>
          <p:cNvSpPr/>
          <p:nvPr/>
        </p:nvSpPr>
        <p:spPr>
          <a:xfrm>
            <a:off x="7884368" y="188640"/>
            <a:ext cx="792088" cy="792088"/>
          </a:xfrm>
          <a:prstGeom prst="roundRect">
            <a:avLst/>
          </a:prstGeom>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10" name="Textfeld 9"/>
          <p:cNvSpPr txBox="1"/>
          <p:nvPr/>
        </p:nvSpPr>
        <p:spPr>
          <a:xfrm>
            <a:off x="1106615" y="1763815"/>
            <a:ext cx="2160240" cy="5847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lIns="216000" rtlCol="0">
            <a:spAutoFit/>
          </a:bodyPr>
          <a:lstStyle/>
          <a:p>
            <a:r>
              <a:rPr lang="de-DE" sz="1600" dirty="0" smtClean="0"/>
              <a:t>Ich war in folgenden Arbeitsfeldern:</a:t>
            </a:r>
            <a:endParaRPr lang="de-DE" sz="1600" dirty="0"/>
          </a:p>
        </p:txBody>
      </p:sp>
      <p:sp>
        <p:nvSpPr>
          <p:cNvPr id="13" name="Abgerundetes Rechteck 12"/>
          <p:cNvSpPr/>
          <p:nvPr/>
        </p:nvSpPr>
        <p:spPr>
          <a:xfrm>
            <a:off x="3869922"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3869922"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5" name="Abgerundetes Rechteck 14"/>
          <p:cNvSpPr/>
          <p:nvPr/>
        </p:nvSpPr>
        <p:spPr>
          <a:xfrm>
            <a:off x="5670122"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5670122"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7" name="Abgerundetes Rechteck 16"/>
          <p:cNvSpPr/>
          <p:nvPr/>
        </p:nvSpPr>
        <p:spPr>
          <a:xfrm>
            <a:off x="7497325"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7497325"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1" name="Abgerundetes Rechteck 20"/>
          <p:cNvSpPr/>
          <p:nvPr/>
        </p:nvSpPr>
        <p:spPr>
          <a:xfrm>
            <a:off x="2096725" y="3023955"/>
            <a:ext cx="1260000" cy="126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2096725" y="4014065"/>
            <a:ext cx="1260140" cy="276999"/>
          </a:xfrm>
          <a:prstGeom prst="rect">
            <a:avLst/>
          </a:prstGeom>
          <a:noFill/>
        </p:spPr>
        <p:txBody>
          <a:bodyPr wrap="square" rtlCol="0">
            <a:spAutoFit/>
          </a:bodyPr>
          <a:lstStyle/>
          <a:p>
            <a:pPr algn="ctr"/>
            <a:r>
              <a:rPr lang="de-DE" sz="1200" dirty="0" err="1" smtClean="0"/>
              <a:t>text</a:t>
            </a:r>
            <a:endParaRPr lang="de-DE" sz="1200" dirty="0"/>
          </a:p>
        </p:txBody>
      </p:sp>
      <p:cxnSp>
        <p:nvCxnSpPr>
          <p:cNvPr id="40" name="Gerade Verbindung 39"/>
          <p:cNvCxnSpPr/>
          <p:nvPr/>
        </p:nvCxnSpPr>
        <p:spPr>
          <a:xfrm>
            <a:off x="0" y="1124744"/>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6386" name="Picture 2" descr="C:\Schule\Bilder und Symbole\METACOM 6.0\PNG_ohne_Rahmen\Berufe\hausmeister2.png"/>
          <p:cNvPicPr>
            <a:picLocks noChangeAspect="1" noChangeArrowheads="1"/>
          </p:cNvPicPr>
          <p:nvPr/>
        </p:nvPicPr>
        <p:blipFill>
          <a:blip r:embed="rId2" cstate="print"/>
          <a:srcRect/>
          <a:stretch>
            <a:fillRect/>
          </a:stretch>
        </p:blipFill>
        <p:spPr bwMode="auto">
          <a:xfrm>
            <a:off x="7947375" y="278650"/>
            <a:ext cx="701199" cy="585065"/>
          </a:xfrm>
          <a:prstGeom prst="rect">
            <a:avLst/>
          </a:prstGeom>
          <a:noFill/>
        </p:spPr>
      </p:pic>
      <p:pic>
        <p:nvPicPr>
          <p:cNvPr id="41" name="Picture 2" descr="C:\Schule\Bilder und Symbole\METACOM 6.0\PNG_ohne_Rahmen\Berufe\hausmeister2.png"/>
          <p:cNvPicPr>
            <a:picLocks noChangeAspect="1" noChangeArrowheads="1"/>
          </p:cNvPicPr>
          <p:nvPr/>
        </p:nvPicPr>
        <p:blipFill>
          <a:blip r:embed="rId3" cstate="print"/>
          <a:srcRect/>
          <a:stretch>
            <a:fillRect/>
          </a:stretch>
        </p:blipFill>
        <p:spPr bwMode="auto">
          <a:xfrm>
            <a:off x="7002270" y="6579350"/>
            <a:ext cx="280022" cy="233645"/>
          </a:xfrm>
          <a:prstGeom prst="rect">
            <a:avLst/>
          </a:prstGeom>
          <a:noFill/>
        </p:spPr>
      </p:pic>
      <p:sp>
        <p:nvSpPr>
          <p:cNvPr id="42" name="Textfeld 41"/>
          <p:cNvSpPr txBox="1"/>
          <p:nvPr/>
        </p:nvSpPr>
        <p:spPr>
          <a:xfrm>
            <a:off x="161511" y="3383995"/>
            <a:ext cx="1800200" cy="5847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de-DE" sz="1600" dirty="0" smtClean="0"/>
              <a:t>Das habe ich </a:t>
            </a:r>
            <a:br>
              <a:rPr lang="de-DE" sz="1600" dirty="0" smtClean="0"/>
            </a:br>
            <a:r>
              <a:rPr lang="de-DE" sz="1600" dirty="0" smtClean="0"/>
              <a:t>gern gemacht:</a:t>
            </a:r>
            <a:endParaRPr lang="de-DE" sz="1600" dirty="0"/>
          </a:p>
        </p:txBody>
      </p:sp>
      <p:sp>
        <p:nvSpPr>
          <p:cNvPr id="43" name="Textfeld 42"/>
          <p:cNvSpPr txBox="1"/>
          <p:nvPr/>
        </p:nvSpPr>
        <p:spPr>
          <a:xfrm>
            <a:off x="161511" y="5049180"/>
            <a:ext cx="1800200" cy="5847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de-DE" sz="1600" dirty="0" smtClean="0"/>
              <a:t>Das habe ich </a:t>
            </a:r>
            <a:br>
              <a:rPr lang="de-DE" sz="1600" dirty="0" smtClean="0"/>
            </a:br>
            <a:r>
              <a:rPr lang="de-DE" sz="1600" dirty="0" smtClean="0"/>
              <a:t>gut gekonnt:</a:t>
            </a:r>
            <a:endParaRPr lang="de-DE" sz="1600" dirty="0"/>
          </a:p>
        </p:txBody>
      </p:sp>
      <p:pic>
        <p:nvPicPr>
          <p:cNvPr id="16387" name="Picture 3" descr="C:\Schule\Bilder und Symbole\METACOM 6.0\PNG_ohne_Rahmen\Farben_Formen\herzRot.png"/>
          <p:cNvPicPr>
            <a:picLocks noChangeAspect="1" noChangeArrowheads="1"/>
          </p:cNvPicPr>
          <p:nvPr/>
        </p:nvPicPr>
        <p:blipFill>
          <a:blip r:embed="rId4" cstate="print"/>
          <a:srcRect/>
          <a:stretch>
            <a:fillRect/>
          </a:stretch>
        </p:blipFill>
        <p:spPr bwMode="auto">
          <a:xfrm>
            <a:off x="161510" y="3474005"/>
            <a:ext cx="514580" cy="429354"/>
          </a:xfrm>
          <a:prstGeom prst="rect">
            <a:avLst/>
          </a:prstGeom>
          <a:noFill/>
        </p:spPr>
      </p:pic>
      <p:pic>
        <p:nvPicPr>
          <p:cNvPr id="16388" name="Picture 4" descr="C:\Schule\Bilder und Symbole\METACOM 6.0\PNG_ohne_Rahmen\Eigenschaften_Emotionen\gut.png"/>
          <p:cNvPicPr>
            <a:picLocks noChangeAspect="1" noChangeArrowheads="1"/>
          </p:cNvPicPr>
          <p:nvPr/>
        </p:nvPicPr>
        <p:blipFill>
          <a:blip r:embed="rId5" cstate="print"/>
          <a:srcRect/>
          <a:stretch>
            <a:fillRect/>
          </a:stretch>
        </p:blipFill>
        <p:spPr bwMode="auto">
          <a:xfrm>
            <a:off x="206515" y="5139190"/>
            <a:ext cx="552034" cy="460605"/>
          </a:xfrm>
          <a:prstGeom prst="rect">
            <a:avLst/>
          </a:prstGeom>
          <a:noFill/>
        </p:spPr>
      </p:pic>
      <p:sp>
        <p:nvSpPr>
          <p:cNvPr id="44" name="Abgerundetes Rechteck 43"/>
          <p:cNvSpPr/>
          <p:nvPr/>
        </p:nvSpPr>
        <p:spPr>
          <a:xfrm>
            <a:off x="3491880" y="3023955"/>
            <a:ext cx="1260000" cy="126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Textfeld 44"/>
          <p:cNvSpPr txBox="1"/>
          <p:nvPr/>
        </p:nvSpPr>
        <p:spPr>
          <a:xfrm>
            <a:off x="3491880" y="4014065"/>
            <a:ext cx="1260140" cy="276999"/>
          </a:xfrm>
          <a:prstGeom prst="rect">
            <a:avLst/>
          </a:prstGeom>
          <a:noFill/>
        </p:spPr>
        <p:txBody>
          <a:bodyPr wrap="square" rtlCol="0">
            <a:spAutoFit/>
          </a:bodyPr>
          <a:lstStyle/>
          <a:p>
            <a:pPr algn="ctr"/>
            <a:r>
              <a:rPr lang="de-DE" sz="1200" dirty="0" err="1" smtClean="0"/>
              <a:t>text</a:t>
            </a:r>
            <a:endParaRPr lang="de-DE" sz="1200" dirty="0"/>
          </a:p>
        </p:txBody>
      </p:sp>
      <p:sp>
        <p:nvSpPr>
          <p:cNvPr id="46" name="Abgerundetes Rechteck 45"/>
          <p:cNvSpPr/>
          <p:nvPr/>
        </p:nvSpPr>
        <p:spPr>
          <a:xfrm>
            <a:off x="4887035" y="3023955"/>
            <a:ext cx="1260000" cy="126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p:cNvSpPr txBox="1"/>
          <p:nvPr/>
        </p:nvSpPr>
        <p:spPr>
          <a:xfrm>
            <a:off x="4887035" y="4014065"/>
            <a:ext cx="1260140" cy="276999"/>
          </a:xfrm>
          <a:prstGeom prst="rect">
            <a:avLst/>
          </a:prstGeom>
          <a:noFill/>
        </p:spPr>
        <p:txBody>
          <a:bodyPr wrap="square" rtlCol="0">
            <a:spAutoFit/>
          </a:bodyPr>
          <a:lstStyle/>
          <a:p>
            <a:pPr algn="ctr"/>
            <a:r>
              <a:rPr lang="de-DE" sz="1200" dirty="0" err="1" smtClean="0"/>
              <a:t>text</a:t>
            </a:r>
            <a:endParaRPr lang="de-DE" sz="1200" dirty="0"/>
          </a:p>
        </p:txBody>
      </p:sp>
      <p:sp>
        <p:nvSpPr>
          <p:cNvPr id="48" name="Abgerundetes Rechteck 47"/>
          <p:cNvSpPr/>
          <p:nvPr/>
        </p:nvSpPr>
        <p:spPr>
          <a:xfrm>
            <a:off x="6282190" y="3016986"/>
            <a:ext cx="1260000" cy="126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Textfeld 48"/>
          <p:cNvSpPr txBox="1"/>
          <p:nvPr/>
        </p:nvSpPr>
        <p:spPr>
          <a:xfrm>
            <a:off x="6282190" y="4007096"/>
            <a:ext cx="1260140" cy="276999"/>
          </a:xfrm>
          <a:prstGeom prst="rect">
            <a:avLst/>
          </a:prstGeom>
          <a:noFill/>
        </p:spPr>
        <p:txBody>
          <a:bodyPr wrap="square" rtlCol="0">
            <a:spAutoFit/>
          </a:bodyPr>
          <a:lstStyle/>
          <a:p>
            <a:pPr algn="ctr"/>
            <a:r>
              <a:rPr lang="de-DE" sz="1200" dirty="0" err="1" smtClean="0"/>
              <a:t>text</a:t>
            </a:r>
            <a:endParaRPr lang="de-DE" sz="1200" dirty="0"/>
          </a:p>
        </p:txBody>
      </p:sp>
      <p:sp>
        <p:nvSpPr>
          <p:cNvPr id="50" name="Abgerundetes Rechteck 49"/>
          <p:cNvSpPr/>
          <p:nvPr/>
        </p:nvSpPr>
        <p:spPr>
          <a:xfrm>
            <a:off x="7677345" y="3023955"/>
            <a:ext cx="1260000" cy="126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Textfeld 50"/>
          <p:cNvSpPr txBox="1"/>
          <p:nvPr/>
        </p:nvSpPr>
        <p:spPr>
          <a:xfrm>
            <a:off x="7677345" y="4014065"/>
            <a:ext cx="1260140" cy="276999"/>
          </a:xfrm>
          <a:prstGeom prst="rect">
            <a:avLst/>
          </a:prstGeom>
          <a:noFill/>
        </p:spPr>
        <p:txBody>
          <a:bodyPr wrap="square" rtlCol="0">
            <a:spAutoFit/>
          </a:bodyPr>
          <a:lstStyle/>
          <a:p>
            <a:pPr algn="ctr"/>
            <a:r>
              <a:rPr lang="de-DE" sz="1200" dirty="0" err="1" smtClean="0"/>
              <a:t>text</a:t>
            </a:r>
            <a:endParaRPr lang="de-DE" sz="1200" dirty="0"/>
          </a:p>
        </p:txBody>
      </p:sp>
      <p:sp>
        <p:nvSpPr>
          <p:cNvPr id="52" name="Abgerundetes Rechteck 51"/>
          <p:cNvSpPr/>
          <p:nvPr/>
        </p:nvSpPr>
        <p:spPr>
          <a:xfrm>
            <a:off x="2096725" y="4727176"/>
            <a:ext cx="1260000" cy="126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Textfeld 52"/>
          <p:cNvSpPr txBox="1"/>
          <p:nvPr/>
        </p:nvSpPr>
        <p:spPr>
          <a:xfrm>
            <a:off x="2096725" y="5717286"/>
            <a:ext cx="1260140" cy="276999"/>
          </a:xfrm>
          <a:prstGeom prst="rect">
            <a:avLst/>
          </a:prstGeom>
          <a:noFill/>
        </p:spPr>
        <p:txBody>
          <a:bodyPr wrap="square" rtlCol="0">
            <a:spAutoFit/>
          </a:bodyPr>
          <a:lstStyle/>
          <a:p>
            <a:pPr algn="ctr"/>
            <a:r>
              <a:rPr lang="de-DE" sz="1200" dirty="0" err="1" smtClean="0"/>
              <a:t>text</a:t>
            </a:r>
            <a:endParaRPr lang="de-DE" sz="1200" dirty="0"/>
          </a:p>
        </p:txBody>
      </p:sp>
      <p:sp>
        <p:nvSpPr>
          <p:cNvPr id="54" name="Abgerundetes Rechteck 53"/>
          <p:cNvSpPr/>
          <p:nvPr/>
        </p:nvSpPr>
        <p:spPr>
          <a:xfrm>
            <a:off x="3491880" y="4727176"/>
            <a:ext cx="1260000" cy="126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Textfeld 54"/>
          <p:cNvSpPr txBox="1"/>
          <p:nvPr/>
        </p:nvSpPr>
        <p:spPr>
          <a:xfrm>
            <a:off x="3491880" y="5717286"/>
            <a:ext cx="1260140" cy="276999"/>
          </a:xfrm>
          <a:prstGeom prst="rect">
            <a:avLst/>
          </a:prstGeom>
          <a:noFill/>
        </p:spPr>
        <p:txBody>
          <a:bodyPr wrap="square" rtlCol="0">
            <a:spAutoFit/>
          </a:bodyPr>
          <a:lstStyle/>
          <a:p>
            <a:pPr algn="ctr"/>
            <a:r>
              <a:rPr lang="de-DE" sz="1200" dirty="0" err="1" smtClean="0"/>
              <a:t>text</a:t>
            </a:r>
            <a:endParaRPr lang="de-DE" sz="1200" dirty="0"/>
          </a:p>
        </p:txBody>
      </p:sp>
      <p:sp>
        <p:nvSpPr>
          <p:cNvPr id="56" name="Abgerundetes Rechteck 55"/>
          <p:cNvSpPr/>
          <p:nvPr/>
        </p:nvSpPr>
        <p:spPr>
          <a:xfrm>
            <a:off x="4887035" y="4727176"/>
            <a:ext cx="1260000" cy="126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Textfeld 56"/>
          <p:cNvSpPr txBox="1"/>
          <p:nvPr/>
        </p:nvSpPr>
        <p:spPr>
          <a:xfrm>
            <a:off x="4887035" y="5717286"/>
            <a:ext cx="1260140" cy="276999"/>
          </a:xfrm>
          <a:prstGeom prst="rect">
            <a:avLst/>
          </a:prstGeom>
          <a:noFill/>
        </p:spPr>
        <p:txBody>
          <a:bodyPr wrap="square" rtlCol="0">
            <a:spAutoFit/>
          </a:bodyPr>
          <a:lstStyle/>
          <a:p>
            <a:pPr algn="ctr"/>
            <a:r>
              <a:rPr lang="de-DE" sz="1200" dirty="0" err="1" smtClean="0"/>
              <a:t>text</a:t>
            </a:r>
            <a:endParaRPr lang="de-DE" sz="1200" dirty="0"/>
          </a:p>
        </p:txBody>
      </p:sp>
      <p:sp>
        <p:nvSpPr>
          <p:cNvPr id="58" name="Abgerundetes Rechteck 57"/>
          <p:cNvSpPr/>
          <p:nvPr/>
        </p:nvSpPr>
        <p:spPr>
          <a:xfrm>
            <a:off x="6282190" y="4720207"/>
            <a:ext cx="1260000" cy="126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Textfeld 58"/>
          <p:cNvSpPr txBox="1"/>
          <p:nvPr/>
        </p:nvSpPr>
        <p:spPr>
          <a:xfrm>
            <a:off x="6282190" y="5710317"/>
            <a:ext cx="1260140" cy="276999"/>
          </a:xfrm>
          <a:prstGeom prst="rect">
            <a:avLst/>
          </a:prstGeom>
          <a:noFill/>
        </p:spPr>
        <p:txBody>
          <a:bodyPr wrap="square" rtlCol="0">
            <a:spAutoFit/>
          </a:bodyPr>
          <a:lstStyle/>
          <a:p>
            <a:pPr algn="ctr"/>
            <a:r>
              <a:rPr lang="de-DE" sz="1200" dirty="0" err="1" smtClean="0"/>
              <a:t>text</a:t>
            </a:r>
            <a:endParaRPr lang="de-DE" sz="1200" dirty="0"/>
          </a:p>
        </p:txBody>
      </p:sp>
      <p:sp>
        <p:nvSpPr>
          <p:cNvPr id="60" name="Abgerundetes Rechteck 59"/>
          <p:cNvSpPr/>
          <p:nvPr/>
        </p:nvSpPr>
        <p:spPr>
          <a:xfrm>
            <a:off x="7677345" y="4727176"/>
            <a:ext cx="1260000" cy="126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Textfeld 60"/>
          <p:cNvSpPr txBox="1"/>
          <p:nvPr/>
        </p:nvSpPr>
        <p:spPr>
          <a:xfrm>
            <a:off x="7677345" y="5717286"/>
            <a:ext cx="1260140" cy="276999"/>
          </a:xfrm>
          <a:prstGeom prst="rect">
            <a:avLst/>
          </a:prstGeom>
          <a:noFill/>
        </p:spPr>
        <p:txBody>
          <a:bodyPr wrap="square" rtlCol="0">
            <a:spAutoFit/>
          </a:bodyPr>
          <a:lstStyle/>
          <a:p>
            <a:pPr algn="ctr"/>
            <a:r>
              <a:rPr lang="de-DE" sz="1200" dirty="0" err="1" smtClean="0"/>
              <a:t>text</a:t>
            </a:r>
            <a:endParaRPr lang="de-DE" sz="1200" dirty="0"/>
          </a:p>
        </p:txBody>
      </p:sp>
      <p:graphicFrame>
        <p:nvGraphicFramePr>
          <p:cNvPr id="63" name="Tabelle 62"/>
          <p:cNvGraphicFramePr>
            <a:graphicFrameLocks noGrp="1"/>
          </p:cNvGraphicFramePr>
          <p:nvPr/>
        </p:nvGraphicFramePr>
        <p:xfrm>
          <a:off x="0" y="6219310"/>
          <a:ext cx="9144025" cy="638690"/>
        </p:xfrm>
        <a:graphic>
          <a:graphicData uri="http://schemas.openxmlformats.org/drawingml/2006/table">
            <a:tbl>
              <a:tblPr firstRow="1" bandRow="1">
                <a:tableStyleId>{5940675A-B579-460E-94D1-54222C63F5DA}</a:tableStyleId>
              </a:tblPr>
              <a:tblGrid>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tblGrid>
              <a:tr h="638690">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83" name="Textfeld 82"/>
          <p:cNvSpPr txBox="1"/>
          <p:nvPr/>
        </p:nvSpPr>
        <p:spPr>
          <a:xfrm rot="16200000">
            <a:off x="6991346" y="6320245"/>
            <a:ext cx="476545" cy="184666"/>
          </a:xfrm>
          <a:prstGeom prst="rect">
            <a:avLst/>
          </a:prstGeom>
          <a:noFill/>
        </p:spPr>
        <p:txBody>
          <a:bodyPr wrap="square" rtlCol="0">
            <a:spAutoFit/>
          </a:bodyPr>
          <a:lstStyle/>
          <a:p>
            <a:pPr algn="ctr"/>
            <a:r>
              <a:rPr lang="de-DE" sz="600" dirty="0" smtClean="0"/>
              <a:t>Arbeiten</a:t>
            </a:r>
            <a:endParaRPr lang="de-DE" sz="600" dirty="0"/>
          </a:p>
        </p:txBody>
      </p:sp>
      <p:sp>
        <p:nvSpPr>
          <p:cNvPr id="62" name="Textfeld 61"/>
          <p:cNvSpPr txBox="1"/>
          <p:nvPr/>
        </p:nvSpPr>
        <p:spPr>
          <a:xfrm rot="16200000">
            <a:off x="7765421" y="4824538"/>
            <a:ext cx="2557110" cy="200055"/>
          </a:xfrm>
          <a:prstGeom prst="rect">
            <a:avLst/>
          </a:prstGeom>
          <a:noFill/>
        </p:spPr>
        <p:txBody>
          <a:bodyPr wrap="none" rtlCol="0">
            <a:spAutoFit/>
          </a:bodyPr>
          <a:lstStyle/>
          <a:p>
            <a:r>
              <a:rPr lang="de-DE" sz="700" dirty="0">
                <a:solidFill>
                  <a:schemeClr val="bg1">
                    <a:lumMod val="65000"/>
                  </a:schemeClr>
                </a:solidFill>
              </a:rPr>
              <a:t>© Nina Fröhlich </a:t>
            </a:r>
            <a:r>
              <a:rPr lang="de-DE" sz="700" dirty="0" smtClean="0">
                <a:solidFill>
                  <a:schemeClr val="bg1">
                    <a:lumMod val="65000"/>
                  </a:schemeClr>
                </a:solidFill>
              </a:rPr>
              <a:t>2015  </a:t>
            </a:r>
            <a:r>
              <a:rPr lang="de-DE" sz="700" dirty="0">
                <a:solidFill>
                  <a:schemeClr val="bg1">
                    <a:lumMod val="65000"/>
                  </a:schemeClr>
                </a:solidFill>
              </a:rPr>
              <a:t>-  METACOM Symbole © Annette Kitzinger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548680"/>
            <a:ext cx="7128792" cy="490066"/>
          </a:xfrm>
        </p:spPr>
        <p:txBody>
          <a:bodyPr>
            <a:normAutofit/>
          </a:bodyPr>
          <a:lstStyle/>
          <a:p>
            <a:pPr algn="l"/>
            <a:r>
              <a:rPr lang="de-DE" sz="2400" dirty="0" smtClean="0"/>
              <a:t>Mein Praktikum:</a:t>
            </a:r>
            <a:endParaRPr lang="de-DE" sz="2400" dirty="0"/>
          </a:p>
        </p:txBody>
      </p:sp>
      <p:sp>
        <p:nvSpPr>
          <p:cNvPr id="7" name="Abgerundetes Rechteck 6"/>
          <p:cNvSpPr/>
          <p:nvPr/>
        </p:nvSpPr>
        <p:spPr>
          <a:xfrm>
            <a:off x="7884368" y="188640"/>
            <a:ext cx="792088" cy="792088"/>
          </a:xfrm>
          <a:prstGeom prst="roundRect">
            <a:avLst/>
          </a:prstGeom>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13" name="Abgerundetes Rechteck 12"/>
          <p:cNvSpPr/>
          <p:nvPr/>
        </p:nvSpPr>
        <p:spPr>
          <a:xfrm>
            <a:off x="386535" y="1268760"/>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296525" y="1268760"/>
            <a:ext cx="1512168" cy="276999"/>
          </a:xfrm>
          <a:prstGeom prst="rect">
            <a:avLst/>
          </a:prstGeom>
          <a:noFill/>
        </p:spPr>
        <p:txBody>
          <a:bodyPr wrap="square" rtlCol="0">
            <a:spAutoFit/>
          </a:bodyPr>
          <a:lstStyle/>
          <a:p>
            <a:pPr algn="ctr"/>
            <a:r>
              <a:rPr lang="de-DE" sz="1200" dirty="0" smtClean="0"/>
              <a:t>Einrichtung:</a:t>
            </a:r>
            <a:endParaRPr lang="de-DE" sz="1200" dirty="0"/>
          </a:p>
        </p:txBody>
      </p:sp>
      <p:sp>
        <p:nvSpPr>
          <p:cNvPr id="15" name="Abgerundetes Rechteck 14"/>
          <p:cNvSpPr/>
          <p:nvPr/>
        </p:nvSpPr>
        <p:spPr>
          <a:xfrm>
            <a:off x="2051720" y="1268760"/>
            <a:ext cx="261029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2006715" y="1268760"/>
            <a:ext cx="1512168" cy="276999"/>
          </a:xfrm>
          <a:prstGeom prst="rect">
            <a:avLst/>
          </a:prstGeom>
          <a:noFill/>
        </p:spPr>
        <p:txBody>
          <a:bodyPr wrap="square" rtlCol="0">
            <a:spAutoFit/>
          </a:bodyPr>
          <a:lstStyle/>
          <a:p>
            <a:pPr algn="ctr"/>
            <a:r>
              <a:rPr lang="de-DE" sz="1200" dirty="0" smtClean="0"/>
              <a:t>Abteilung:</a:t>
            </a:r>
            <a:endParaRPr lang="de-DE" sz="1200" dirty="0"/>
          </a:p>
        </p:txBody>
      </p:sp>
      <p:sp>
        <p:nvSpPr>
          <p:cNvPr id="17" name="Abgerundetes Rechteck 16"/>
          <p:cNvSpPr/>
          <p:nvPr/>
        </p:nvSpPr>
        <p:spPr>
          <a:xfrm>
            <a:off x="4860192" y="1268760"/>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4815027" y="1268760"/>
            <a:ext cx="1512168" cy="646331"/>
          </a:xfrm>
          <a:prstGeom prst="rect">
            <a:avLst/>
          </a:prstGeom>
          <a:noFill/>
        </p:spPr>
        <p:txBody>
          <a:bodyPr wrap="square" rtlCol="0">
            <a:spAutoFit/>
          </a:bodyPr>
          <a:lstStyle/>
          <a:p>
            <a:pPr algn="ctr"/>
            <a:r>
              <a:rPr lang="de-DE" sz="1200" dirty="0" smtClean="0"/>
              <a:t>Ansprechpartner:</a:t>
            </a:r>
          </a:p>
          <a:p>
            <a:r>
              <a:rPr lang="de-DE" sz="1200" dirty="0" smtClean="0"/>
              <a:t/>
            </a:r>
            <a:br>
              <a:rPr lang="de-DE" sz="1200" dirty="0" smtClean="0"/>
            </a:br>
            <a:endParaRPr lang="de-DE" sz="1200" dirty="0"/>
          </a:p>
        </p:txBody>
      </p:sp>
      <p:sp>
        <p:nvSpPr>
          <p:cNvPr id="22" name="Textfeld 21"/>
          <p:cNvSpPr txBox="1"/>
          <p:nvPr/>
        </p:nvSpPr>
        <p:spPr>
          <a:xfrm>
            <a:off x="6417204" y="1358770"/>
            <a:ext cx="2610291" cy="1231106"/>
          </a:xfrm>
          <a:prstGeom prst="rect">
            <a:avLst/>
          </a:prstGeom>
          <a:noFill/>
        </p:spPr>
        <p:txBody>
          <a:bodyPr wrap="square" rtlCol="0">
            <a:spAutoFit/>
          </a:bodyPr>
          <a:lstStyle/>
          <a:p>
            <a:r>
              <a:rPr lang="de-DE" sz="1400" b="1" dirty="0" smtClean="0">
                <a:solidFill>
                  <a:schemeClr val="accent1">
                    <a:lumMod val="75000"/>
                  </a:schemeClr>
                </a:solidFill>
              </a:rPr>
              <a:t>Zeitraum:</a:t>
            </a:r>
          </a:p>
          <a:p>
            <a:endParaRPr lang="de-DE" sz="1200" dirty="0" smtClean="0"/>
          </a:p>
          <a:p>
            <a:r>
              <a:rPr lang="de-DE" sz="1200" dirty="0" smtClean="0"/>
              <a:t>von                 ,  _________________</a:t>
            </a:r>
          </a:p>
          <a:p>
            <a:endParaRPr lang="de-DE" sz="1200" dirty="0" smtClean="0"/>
          </a:p>
          <a:p>
            <a:endParaRPr lang="de-DE" sz="1200" dirty="0" smtClean="0"/>
          </a:p>
          <a:p>
            <a:r>
              <a:rPr lang="de-DE" sz="1200" dirty="0" smtClean="0"/>
              <a:t>bis                   ,__________________</a:t>
            </a:r>
            <a:endParaRPr lang="de-DE" sz="1200" dirty="0"/>
          </a:p>
        </p:txBody>
      </p:sp>
      <p:cxnSp>
        <p:nvCxnSpPr>
          <p:cNvPr id="40" name="Gerade Verbindung 39"/>
          <p:cNvCxnSpPr/>
          <p:nvPr/>
        </p:nvCxnSpPr>
        <p:spPr>
          <a:xfrm>
            <a:off x="0" y="1124744"/>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Textfeld 44"/>
          <p:cNvSpPr txBox="1"/>
          <p:nvPr/>
        </p:nvSpPr>
        <p:spPr>
          <a:xfrm>
            <a:off x="3581890" y="3113965"/>
            <a:ext cx="2115235" cy="276999"/>
          </a:xfrm>
          <a:prstGeom prst="rect">
            <a:avLst/>
          </a:prstGeom>
          <a:noFill/>
        </p:spPr>
        <p:txBody>
          <a:bodyPr wrap="square" rtlCol="0">
            <a:spAutoFit/>
          </a:bodyPr>
          <a:lstStyle/>
          <a:p>
            <a:r>
              <a:rPr lang="de-DE" sz="1200" dirty="0" smtClean="0"/>
              <a:t>So komme ich zum Praktikum:</a:t>
            </a:r>
            <a:endParaRPr lang="de-DE" sz="1200" dirty="0"/>
          </a:p>
        </p:txBody>
      </p:sp>
      <p:sp>
        <p:nvSpPr>
          <p:cNvPr id="52" name="Abgerundetes Rechteck 51"/>
          <p:cNvSpPr/>
          <p:nvPr/>
        </p:nvSpPr>
        <p:spPr>
          <a:xfrm>
            <a:off x="521550" y="4824154"/>
            <a:ext cx="2700300" cy="1845205"/>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Textfeld 52"/>
          <p:cNvSpPr txBox="1"/>
          <p:nvPr/>
        </p:nvSpPr>
        <p:spPr>
          <a:xfrm>
            <a:off x="836585" y="4869160"/>
            <a:ext cx="2160240" cy="276999"/>
          </a:xfrm>
          <a:prstGeom prst="rect">
            <a:avLst/>
          </a:prstGeom>
          <a:noFill/>
        </p:spPr>
        <p:txBody>
          <a:bodyPr wrap="square" rtlCol="0">
            <a:spAutoFit/>
          </a:bodyPr>
          <a:lstStyle/>
          <a:p>
            <a:pPr algn="ctr"/>
            <a:r>
              <a:rPr lang="de-DE" sz="1200" dirty="0" smtClean="0"/>
              <a:t>Das muss ich mitbringen:</a:t>
            </a:r>
            <a:endParaRPr lang="de-DE" sz="1200" dirty="0"/>
          </a:p>
        </p:txBody>
      </p:sp>
      <p:pic>
        <p:nvPicPr>
          <p:cNvPr id="63" name="Picture 2" descr="C:\Schule\UK\Bilder und Symbole\METACOM 6.0\PNG_ohne_Rahmen\Berufe\berufe.png"/>
          <p:cNvPicPr>
            <a:picLocks noChangeAspect="1" noChangeArrowheads="1"/>
          </p:cNvPicPr>
          <p:nvPr/>
        </p:nvPicPr>
        <p:blipFill>
          <a:blip r:embed="rId2" cstate="print"/>
          <a:srcRect/>
          <a:stretch>
            <a:fillRect/>
          </a:stretch>
        </p:blipFill>
        <p:spPr bwMode="auto">
          <a:xfrm>
            <a:off x="7902370" y="323655"/>
            <a:ext cx="755137" cy="630070"/>
          </a:xfrm>
          <a:prstGeom prst="rect">
            <a:avLst/>
          </a:prstGeom>
          <a:noFill/>
        </p:spPr>
      </p:pic>
      <p:pic>
        <p:nvPicPr>
          <p:cNvPr id="64" name="Picture 2" descr="C:\Schule\UK\Bilder und Symbole\METACOM 6.0\PNG_ohne_Rahmen\Berufe\berufe.png"/>
          <p:cNvPicPr>
            <a:picLocks noChangeAspect="1" noChangeArrowheads="1"/>
          </p:cNvPicPr>
          <p:nvPr/>
        </p:nvPicPr>
        <p:blipFill>
          <a:blip r:embed="rId3" cstate="print"/>
          <a:srcRect/>
          <a:stretch>
            <a:fillRect/>
          </a:stretch>
        </p:blipFill>
        <p:spPr bwMode="auto">
          <a:xfrm>
            <a:off x="7317305" y="6579350"/>
            <a:ext cx="333961" cy="278650"/>
          </a:xfrm>
          <a:prstGeom prst="rect">
            <a:avLst/>
          </a:prstGeom>
          <a:noFill/>
        </p:spPr>
      </p:pic>
      <p:graphicFrame>
        <p:nvGraphicFramePr>
          <p:cNvPr id="65" name="Tabelle 64"/>
          <p:cNvGraphicFramePr>
            <a:graphicFrameLocks noGrp="1"/>
          </p:cNvGraphicFramePr>
          <p:nvPr/>
        </p:nvGraphicFramePr>
        <p:xfrm>
          <a:off x="0" y="6219310"/>
          <a:ext cx="9144025" cy="638690"/>
        </p:xfrm>
        <a:graphic>
          <a:graphicData uri="http://schemas.openxmlformats.org/drawingml/2006/table">
            <a:tbl>
              <a:tblPr firstRow="1" bandRow="1">
                <a:tableStyleId>{5940675A-B579-460E-94D1-54222C63F5DA}</a:tableStyleId>
              </a:tblPr>
              <a:tblGrid>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tblGrid>
              <a:tr h="638690">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85" name="Textfeld 84"/>
          <p:cNvSpPr txBox="1"/>
          <p:nvPr/>
        </p:nvSpPr>
        <p:spPr>
          <a:xfrm rot="16200000">
            <a:off x="7270313" y="6311308"/>
            <a:ext cx="638690" cy="184666"/>
          </a:xfrm>
          <a:prstGeom prst="rect">
            <a:avLst/>
          </a:prstGeom>
          <a:noFill/>
        </p:spPr>
        <p:txBody>
          <a:bodyPr wrap="square" rtlCol="0">
            <a:spAutoFit/>
          </a:bodyPr>
          <a:lstStyle/>
          <a:p>
            <a:pPr algn="ctr"/>
            <a:r>
              <a:rPr lang="de-DE" sz="600" dirty="0" smtClean="0"/>
              <a:t>Praktikum</a:t>
            </a:r>
            <a:endParaRPr lang="de-DE" sz="600" dirty="0"/>
          </a:p>
        </p:txBody>
      </p:sp>
      <p:pic>
        <p:nvPicPr>
          <p:cNvPr id="5122" name="Picture 2" descr="C:\Schule\UK\Bilder und Symbole\METACOM 6.0\PNG_ohne_Rahmen\Zeit\montag.png"/>
          <p:cNvPicPr>
            <a:picLocks noChangeAspect="1" noChangeArrowheads="1"/>
          </p:cNvPicPr>
          <p:nvPr/>
        </p:nvPicPr>
        <p:blipFill>
          <a:blip r:embed="rId4" cstate="print"/>
          <a:srcRect/>
          <a:stretch>
            <a:fillRect/>
          </a:stretch>
        </p:blipFill>
        <p:spPr bwMode="auto">
          <a:xfrm>
            <a:off x="6777245" y="1673805"/>
            <a:ext cx="508385" cy="424185"/>
          </a:xfrm>
          <a:prstGeom prst="rect">
            <a:avLst/>
          </a:prstGeom>
          <a:noFill/>
        </p:spPr>
      </p:pic>
      <p:pic>
        <p:nvPicPr>
          <p:cNvPr id="5123" name="Picture 3" descr="C:\Schule\UK\Bilder und Symbole\METACOM 6.0\PNG_ohne_Rahmen\Zeit\freitag.png"/>
          <p:cNvPicPr>
            <a:picLocks noChangeAspect="1" noChangeArrowheads="1"/>
          </p:cNvPicPr>
          <p:nvPr/>
        </p:nvPicPr>
        <p:blipFill>
          <a:blip r:embed="rId5" cstate="print"/>
          <a:srcRect/>
          <a:stretch>
            <a:fillRect/>
          </a:stretch>
        </p:blipFill>
        <p:spPr bwMode="auto">
          <a:xfrm>
            <a:off x="6777245" y="2213865"/>
            <a:ext cx="507600" cy="423531"/>
          </a:xfrm>
          <a:prstGeom prst="rect">
            <a:avLst/>
          </a:prstGeom>
          <a:noFill/>
        </p:spPr>
      </p:pic>
      <p:sp>
        <p:nvSpPr>
          <p:cNvPr id="36" name="Abgerundetes Rechteck 35"/>
          <p:cNvSpPr/>
          <p:nvPr/>
        </p:nvSpPr>
        <p:spPr>
          <a:xfrm>
            <a:off x="206516" y="2978950"/>
            <a:ext cx="2655294" cy="162018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p:cNvSpPr txBox="1"/>
          <p:nvPr/>
        </p:nvSpPr>
        <p:spPr>
          <a:xfrm>
            <a:off x="296526" y="2978949"/>
            <a:ext cx="2565284" cy="1754326"/>
          </a:xfrm>
          <a:prstGeom prst="rect">
            <a:avLst/>
          </a:prstGeom>
          <a:noFill/>
        </p:spPr>
        <p:txBody>
          <a:bodyPr wrap="square" rtlCol="0">
            <a:spAutoFit/>
          </a:bodyPr>
          <a:lstStyle/>
          <a:p>
            <a:r>
              <a:rPr lang="de-DE" sz="1200" dirty="0" smtClean="0"/>
              <a:t>                Adresse:</a:t>
            </a:r>
          </a:p>
          <a:p>
            <a:r>
              <a:rPr lang="de-DE" sz="1200" dirty="0" smtClean="0"/>
              <a:t/>
            </a:r>
            <a:br>
              <a:rPr lang="de-DE" sz="1200" dirty="0" smtClean="0"/>
            </a:br>
            <a:r>
              <a:rPr lang="de-DE" sz="1200" dirty="0" smtClean="0"/>
              <a:t>_______________________________</a:t>
            </a:r>
            <a:r>
              <a:rPr lang="de-DE" sz="1200" dirty="0" smtClean="0">
                <a:solidFill>
                  <a:schemeClr val="bg1"/>
                </a:solidFill>
              </a:rPr>
              <a:t>_______________________________</a:t>
            </a:r>
            <a:r>
              <a:rPr lang="de-DE" sz="1200" dirty="0" smtClean="0"/>
              <a:t>_______________________________</a:t>
            </a:r>
          </a:p>
          <a:p>
            <a:endParaRPr lang="de-DE" sz="1200" dirty="0" smtClean="0"/>
          </a:p>
          <a:p>
            <a:r>
              <a:rPr lang="de-DE" sz="1200" dirty="0" smtClean="0"/>
              <a:t>Telefon:</a:t>
            </a:r>
          </a:p>
          <a:p>
            <a:r>
              <a:rPr lang="de-DE" sz="1200" dirty="0" smtClean="0"/>
              <a:t>_______________________________</a:t>
            </a:r>
            <a:br>
              <a:rPr lang="de-DE" sz="1200" dirty="0" smtClean="0"/>
            </a:br>
            <a:endParaRPr lang="de-DE" sz="1200" dirty="0"/>
          </a:p>
        </p:txBody>
      </p:sp>
      <p:sp>
        <p:nvSpPr>
          <p:cNvPr id="62" name="Abgerundetes Rechteck 61"/>
          <p:cNvSpPr/>
          <p:nvPr/>
        </p:nvSpPr>
        <p:spPr>
          <a:xfrm>
            <a:off x="3086836" y="2978950"/>
            <a:ext cx="2655294" cy="162018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Abgerundetes Rechteck 65"/>
          <p:cNvSpPr/>
          <p:nvPr/>
        </p:nvSpPr>
        <p:spPr>
          <a:xfrm>
            <a:off x="5922150" y="2978950"/>
            <a:ext cx="3015334" cy="18002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Textfeld 66"/>
          <p:cNvSpPr txBox="1"/>
          <p:nvPr/>
        </p:nvSpPr>
        <p:spPr>
          <a:xfrm>
            <a:off x="6192180" y="3113965"/>
            <a:ext cx="2745305" cy="1384995"/>
          </a:xfrm>
          <a:prstGeom prst="rect">
            <a:avLst/>
          </a:prstGeom>
          <a:noFill/>
        </p:spPr>
        <p:txBody>
          <a:bodyPr wrap="square" rtlCol="0">
            <a:spAutoFit/>
          </a:bodyPr>
          <a:lstStyle/>
          <a:p>
            <a:r>
              <a:rPr lang="de-DE" sz="1200" dirty="0" smtClean="0"/>
              <a:t>                    Los geht es um _______ Uhr.</a:t>
            </a:r>
          </a:p>
          <a:p>
            <a:endParaRPr lang="de-DE" sz="1200" dirty="0" smtClean="0"/>
          </a:p>
          <a:p>
            <a:r>
              <a:rPr lang="de-DE" sz="1200" dirty="0" smtClean="0"/>
              <a:t>        Pause ist von _______-______ Uhr .</a:t>
            </a:r>
          </a:p>
          <a:p>
            <a:endParaRPr lang="de-DE" sz="1200" dirty="0" smtClean="0"/>
          </a:p>
          <a:p>
            <a:r>
              <a:rPr lang="de-DE" sz="1200" dirty="0" smtClean="0"/>
              <a:t>        Mittagessen gibt es um ______ Uhr. </a:t>
            </a:r>
          </a:p>
          <a:p>
            <a:endParaRPr lang="de-DE" sz="1200" dirty="0" smtClean="0"/>
          </a:p>
          <a:p>
            <a:r>
              <a:rPr lang="de-DE" sz="1200" dirty="0" smtClean="0"/>
              <a:t>        Die Arbeitszeit endet um _____ Uhr.</a:t>
            </a:r>
            <a:endParaRPr lang="de-DE" sz="1200" dirty="0"/>
          </a:p>
        </p:txBody>
      </p:sp>
      <p:pic>
        <p:nvPicPr>
          <p:cNvPr id="1032" name="Picture 8" descr="C:\Schule\UK\Bilder und Symbole\METACOM 6.0\PNG_ohne_Rahmen\Schule_Foerdereinrichtung\pause.png"/>
          <p:cNvPicPr>
            <a:picLocks noChangeAspect="1" noChangeArrowheads="1"/>
          </p:cNvPicPr>
          <p:nvPr/>
        </p:nvPicPr>
        <p:blipFill>
          <a:blip r:embed="rId6" cstate="print"/>
          <a:srcRect/>
          <a:stretch>
            <a:fillRect/>
          </a:stretch>
        </p:blipFill>
        <p:spPr bwMode="auto">
          <a:xfrm>
            <a:off x="6012160" y="3429000"/>
            <a:ext cx="320172" cy="267145"/>
          </a:xfrm>
          <a:prstGeom prst="rect">
            <a:avLst/>
          </a:prstGeom>
          <a:noFill/>
        </p:spPr>
      </p:pic>
      <p:pic>
        <p:nvPicPr>
          <p:cNvPr id="1033" name="Picture 9" descr="C:\Schule\UK\Bilder und Symbole\METACOM 6.0\PNG_ohne_Rahmen\Sport\start_starten2.png"/>
          <p:cNvPicPr>
            <a:picLocks noChangeAspect="1" noChangeArrowheads="1"/>
          </p:cNvPicPr>
          <p:nvPr/>
        </p:nvPicPr>
        <p:blipFill>
          <a:blip r:embed="rId7" cstate="print"/>
          <a:srcRect/>
          <a:stretch>
            <a:fillRect/>
          </a:stretch>
        </p:blipFill>
        <p:spPr bwMode="auto">
          <a:xfrm>
            <a:off x="6540864" y="3023955"/>
            <a:ext cx="371396" cy="309885"/>
          </a:xfrm>
          <a:prstGeom prst="rect">
            <a:avLst/>
          </a:prstGeom>
          <a:noFill/>
        </p:spPr>
      </p:pic>
      <p:pic>
        <p:nvPicPr>
          <p:cNvPr id="1034" name="Picture 10" descr="C:\Schule\UK\Bilder und Symbole\METACOM 6.0\PNG_ohne_Rahmen\Lebensmittel_Essen\mittagessen.png"/>
          <p:cNvPicPr>
            <a:picLocks noChangeAspect="1" noChangeArrowheads="1"/>
          </p:cNvPicPr>
          <p:nvPr/>
        </p:nvPicPr>
        <p:blipFill>
          <a:blip r:embed="rId8" cstate="print"/>
          <a:srcRect/>
          <a:stretch>
            <a:fillRect/>
          </a:stretch>
        </p:blipFill>
        <p:spPr bwMode="auto">
          <a:xfrm>
            <a:off x="6012160" y="3789040"/>
            <a:ext cx="440200" cy="367293"/>
          </a:xfrm>
          <a:prstGeom prst="rect">
            <a:avLst/>
          </a:prstGeom>
          <a:noFill/>
        </p:spPr>
      </p:pic>
      <p:pic>
        <p:nvPicPr>
          <p:cNvPr id="1035" name="Picture 11" descr="C:\Schule\UK\Bilder und Symbole\METACOM 6.0\PNG_ohne_Rahmen\Kleine_Worte\fertig2farbe.png"/>
          <p:cNvPicPr>
            <a:picLocks noChangeAspect="1" noChangeArrowheads="1"/>
          </p:cNvPicPr>
          <p:nvPr/>
        </p:nvPicPr>
        <p:blipFill>
          <a:blip r:embed="rId9" cstate="print"/>
          <a:srcRect/>
          <a:stretch>
            <a:fillRect/>
          </a:stretch>
        </p:blipFill>
        <p:spPr bwMode="auto">
          <a:xfrm>
            <a:off x="6021770" y="4149080"/>
            <a:ext cx="485445" cy="405045"/>
          </a:xfrm>
          <a:prstGeom prst="rect">
            <a:avLst/>
          </a:prstGeom>
          <a:noFill/>
        </p:spPr>
      </p:pic>
      <p:sp>
        <p:nvSpPr>
          <p:cNvPr id="68" name="Abgerundetes Rechteck 67"/>
          <p:cNvSpPr/>
          <p:nvPr/>
        </p:nvSpPr>
        <p:spPr>
          <a:xfrm>
            <a:off x="116505" y="2798930"/>
            <a:ext cx="540060" cy="522058"/>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1036" name="Picture 12" descr="C:\Schule\UK\Bilder und Symbole\METACOM 6.0\PNG_ohne_Rahmen\Haus\haus5.png"/>
          <p:cNvPicPr>
            <a:picLocks noChangeAspect="1" noChangeArrowheads="1"/>
          </p:cNvPicPr>
          <p:nvPr/>
        </p:nvPicPr>
        <p:blipFill>
          <a:blip r:embed="rId10" cstate="print"/>
          <a:srcRect/>
          <a:stretch>
            <a:fillRect/>
          </a:stretch>
        </p:blipFill>
        <p:spPr bwMode="auto">
          <a:xfrm>
            <a:off x="116505" y="2888940"/>
            <a:ext cx="495055" cy="413063"/>
          </a:xfrm>
          <a:prstGeom prst="rect">
            <a:avLst/>
          </a:prstGeom>
          <a:noFill/>
        </p:spPr>
      </p:pic>
      <p:sp>
        <p:nvSpPr>
          <p:cNvPr id="69" name="Abgerundetes Rechteck 68"/>
          <p:cNvSpPr/>
          <p:nvPr/>
        </p:nvSpPr>
        <p:spPr>
          <a:xfrm>
            <a:off x="2996825" y="2798930"/>
            <a:ext cx="540060" cy="522058"/>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1027" name="Picture 3" descr="C:\Schule\UK\Bilder und Symbole\METACOM 6.0\PNG_ohne_Rahmen\Fahrzeuge\bus1SW.png"/>
          <p:cNvPicPr>
            <a:picLocks noChangeAspect="1" noChangeArrowheads="1"/>
          </p:cNvPicPr>
          <p:nvPr/>
        </p:nvPicPr>
        <p:blipFill>
          <a:blip r:embed="rId11" cstate="print"/>
          <a:srcRect/>
          <a:stretch>
            <a:fillRect/>
          </a:stretch>
        </p:blipFill>
        <p:spPr bwMode="auto">
          <a:xfrm>
            <a:off x="3041830" y="2888940"/>
            <a:ext cx="485444" cy="405045"/>
          </a:xfrm>
          <a:prstGeom prst="rect">
            <a:avLst/>
          </a:prstGeom>
          <a:noFill/>
        </p:spPr>
      </p:pic>
      <p:sp>
        <p:nvSpPr>
          <p:cNvPr id="70" name="Abgerundetes Rechteck 69"/>
          <p:cNvSpPr/>
          <p:nvPr/>
        </p:nvSpPr>
        <p:spPr>
          <a:xfrm>
            <a:off x="5877145" y="2798930"/>
            <a:ext cx="540060" cy="522058"/>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1037" name="Picture 13" descr="C:\Schule\UK\Bilder und Symbole\METACOM 6.0\PNG_ohne_Rahmen\Zeit\armbanduhr.png"/>
          <p:cNvPicPr>
            <a:picLocks noChangeAspect="1" noChangeArrowheads="1"/>
          </p:cNvPicPr>
          <p:nvPr/>
        </p:nvPicPr>
        <p:blipFill>
          <a:blip r:embed="rId12" cstate="print"/>
          <a:srcRect/>
          <a:stretch>
            <a:fillRect/>
          </a:stretch>
        </p:blipFill>
        <p:spPr bwMode="auto">
          <a:xfrm>
            <a:off x="5922150" y="2888941"/>
            <a:ext cx="431507" cy="360040"/>
          </a:xfrm>
          <a:prstGeom prst="rect">
            <a:avLst/>
          </a:prstGeom>
          <a:noFill/>
        </p:spPr>
      </p:pic>
      <p:sp>
        <p:nvSpPr>
          <p:cNvPr id="71" name="Abgerundetes Rechteck 70"/>
          <p:cNvSpPr/>
          <p:nvPr/>
        </p:nvSpPr>
        <p:spPr>
          <a:xfrm>
            <a:off x="431540" y="4734145"/>
            <a:ext cx="540060" cy="522058"/>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1038" name="Picture 14" descr="C:\Schule\UK\Bilder und Symbole\METACOM 6.0\PNG_ohne_Rahmen\Behaelter_Taschen\Koffer.png"/>
          <p:cNvPicPr>
            <a:picLocks noChangeAspect="1" noChangeArrowheads="1"/>
          </p:cNvPicPr>
          <p:nvPr/>
        </p:nvPicPr>
        <p:blipFill>
          <a:blip r:embed="rId13" cstate="print"/>
          <a:srcRect/>
          <a:stretch>
            <a:fillRect/>
          </a:stretch>
        </p:blipFill>
        <p:spPr bwMode="auto">
          <a:xfrm flipH="1">
            <a:off x="476545" y="4779150"/>
            <a:ext cx="474089" cy="395570"/>
          </a:xfrm>
          <a:prstGeom prst="rect">
            <a:avLst/>
          </a:prstGeom>
          <a:noFill/>
        </p:spPr>
      </p:pic>
      <p:sp>
        <p:nvSpPr>
          <p:cNvPr id="72" name="Abgerundetes Rechteck 71"/>
          <p:cNvSpPr/>
          <p:nvPr/>
        </p:nvSpPr>
        <p:spPr>
          <a:xfrm>
            <a:off x="3536885" y="4824155"/>
            <a:ext cx="2700300" cy="1845205"/>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Textfeld 72"/>
          <p:cNvSpPr txBox="1"/>
          <p:nvPr/>
        </p:nvSpPr>
        <p:spPr>
          <a:xfrm>
            <a:off x="3581889" y="4869161"/>
            <a:ext cx="2655295" cy="1384995"/>
          </a:xfrm>
          <a:prstGeom prst="rect">
            <a:avLst/>
          </a:prstGeom>
          <a:noFill/>
        </p:spPr>
        <p:txBody>
          <a:bodyPr wrap="square" rtlCol="0">
            <a:spAutoFit/>
          </a:bodyPr>
          <a:lstStyle/>
          <a:p>
            <a:pPr algn="ctr"/>
            <a:r>
              <a:rPr lang="de-DE" sz="1200" dirty="0" smtClean="0"/>
              <a:t>            Ins Praktikum begleitet mich:</a:t>
            </a:r>
          </a:p>
          <a:p>
            <a:endParaRPr lang="de-DE" sz="1200" dirty="0" smtClean="0"/>
          </a:p>
          <a:p>
            <a:r>
              <a:rPr lang="de-DE" sz="1200" dirty="0" smtClean="0"/>
              <a:t>Name:  _________________________</a:t>
            </a:r>
            <a:br>
              <a:rPr lang="de-DE" sz="1200" dirty="0" smtClean="0"/>
            </a:br>
            <a:endParaRPr lang="de-DE" sz="1200" dirty="0" smtClean="0"/>
          </a:p>
          <a:p>
            <a:r>
              <a:rPr lang="de-DE" sz="1200" dirty="0" err="1" smtClean="0"/>
              <a:t>Telefonnr</a:t>
            </a:r>
            <a:r>
              <a:rPr lang="de-DE" sz="1200" dirty="0" smtClean="0"/>
              <a:t>:  ______________________</a:t>
            </a:r>
          </a:p>
          <a:p>
            <a:r>
              <a:rPr lang="de-DE" sz="1200" dirty="0"/>
              <a:t/>
            </a:r>
            <a:br>
              <a:rPr lang="de-DE" sz="1200" dirty="0"/>
            </a:br>
            <a:r>
              <a:rPr lang="de-DE" sz="1200" dirty="0" smtClean="0"/>
              <a:t>E-Mail:  _________________________</a:t>
            </a:r>
          </a:p>
        </p:txBody>
      </p:sp>
      <p:sp>
        <p:nvSpPr>
          <p:cNvPr id="74" name="Abgerundetes Rechteck 73"/>
          <p:cNvSpPr/>
          <p:nvPr/>
        </p:nvSpPr>
        <p:spPr>
          <a:xfrm>
            <a:off x="3446875" y="4734145"/>
            <a:ext cx="540060" cy="522058"/>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1039" name="Picture 15" descr="C:\Schule\UK\Bilder und Symbole\METACOM 6.0\PNG_ohne_Rahmen\Berufe\lehrerin2.png"/>
          <p:cNvPicPr>
            <a:picLocks noChangeAspect="1" noChangeArrowheads="1"/>
          </p:cNvPicPr>
          <p:nvPr/>
        </p:nvPicPr>
        <p:blipFill>
          <a:blip r:embed="rId14" cstate="print"/>
          <a:srcRect/>
          <a:stretch>
            <a:fillRect/>
          </a:stretch>
        </p:blipFill>
        <p:spPr bwMode="auto">
          <a:xfrm>
            <a:off x="3491880" y="4824155"/>
            <a:ext cx="445320" cy="371565"/>
          </a:xfrm>
          <a:prstGeom prst="rect">
            <a:avLst/>
          </a:prstGeom>
          <a:noFill/>
        </p:spPr>
      </p:pic>
      <p:sp>
        <p:nvSpPr>
          <p:cNvPr id="75" name="Textfeld 74"/>
          <p:cNvSpPr txBox="1"/>
          <p:nvPr/>
        </p:nvSpPr>
        <p:spPr>
          <a:xfrm rot="16200000">
            <a:off x="7765421" y="4824538"/>
            <a:ext cx="2557110" cy="200055"/>
          </a:xfrm>
          <a:prstGeom prst="rect">
            <a:avLst/>
          </a:prstGeom>
          <a:noFill/>
        </p:spPr>
        <p:txBody>
          <a:bodyPr wrap="none" rtlCol="0">
            <a:spAutoFit/>
          </a:bodyPr>
          <a:lstStyle/>
          <a:p>
            <a:r>
              <a:rPr lang="de-DE" sz="700" dirty="0">
                <a:solidFill>
                  <a:schemeClr val="bg1">
                    <a:lumMod val="65000"/>
                  </a:schemeClr>
                </a:solidFill>
              </a:rPr>
              <a:t>© Nina Fröhlich </a:t>
            </a:r>
            <a:r>
              <a:rPr lang="de-DE" sz="700" dirty="0" smtClean="0">
                <a:solidFill>
                  <a:schemeClr val="bg1">
                    <a:lumMod val="65000"/>
                  </a:schemeClr>
                </a:solidFill>
              </a:rPr>
              <a:t>2015  </a:t>
            </a:r>
            <a:r>
              <a:rPr lang="de-DE" sz="700" dirty="0">
                <a:solidFill>
                  <a:schemeClr val="bg1">
                    <a:lumMod val="65000"/>
                  </a:schemeClr>
                </a:solidFill>
              </a:rPr>
              <a:t>-  METACOM Symbole © Annette Kitzinger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548680"/>
            <a:ext cx="7128792" cy="490066"/>
          </a:xfrm>
        </p:spPr>
        <p:txBody>
          <a:bodyPr>
            <a:normAutofit/>
          </a:bodyPr>
          <a:lstStyle/>
          <a:p>
            <a:pPr algn="l"/>
            <a:r>
              <a:rPr lang="de-DE" sz="2400" dirty="0" smtClean="0"/>
              <a:t>So war mein Praktikum:</a:t>
            </a:r>
            <a:endParaRPr lang="de-DE" sz="2400" dirty="0"/>
          </a:p>
        </p:txBody>
      </p:sp>
      <p:sp>
        <p:nvSpPr>
          <p:cNvPr id="7" name="Abgerundetes Rechteck 6"/>
          <p:cNvSpPr/>
          <p:nvPr/>
        </p:nvSpPr>
        <p:spPr>
          <a:xfrm>
            <a:off x="7884368" y="188640"/>
            <a:ext cx="792088" cy="792088"/>
          </a:xfrm>
          <a:prstGeom prst="roundRect">
            <a:avLst/>
          </a:prstGeom>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15" name="Abgerundetes Rechteck 14"/>
          <p:cNvSpPr/>
          <p:nvPr/>
        </p:nvSpPr>
        <p:spPr>
          <a:xfrm>
            <a:off x="251520" y="1223755"/>
            <a:ext cx="2790310" cy="189021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161510" y="1268760"/>
            <a:ext cx="2205245" cy="276999"/>
          </a:xfrm>
          <a:prstGeom prst="rect">
            <a:avLst/>
          </a:prstGeom>
          <a:noFill/>
        </p:spPr>
        <p:txBody>
          <a:bodyPr wrap="square" rtlCol="0">
            <a:spAutoFit/>
          </a:bodyPr>
          <a:lstStyle/>
          <a:p>
            <a:pPr algn="ctr"/>
            <a:r>
              <a:rPr lang="de-DE" sz="1200" dirty="0" smtClean="0"/>
              <a:t>Das war mein Arbeitsplatz:</a:t>
            </a:r>
            <a:endParaRPr lang="de-DE" sz="1200" dirty="0"/>
          </a:p>
        </p:txBody>
      </p:sp>
      <p:sp>
        <p:nvSpPr>
          <p:cNvPr id="21" name="Abgerundetes Rechteck 20"/>
          <p:cNvSpPr/>
          <p:nvPr/>
        </p:nvSpPr>
        <p:spPr>
          <a:xfrm>
            <a:off x="1781690" y="3640087"/>
            <a:ext cx="1260000" cy="126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1781690" y="4630197"/>
            <a:ext cx="1260140" cy="276999"/>
          </a:xfrm>
          <a:prstGeom prst="rect">
            <a:avLst/>
          </a:prstGeom>
          <a:noFill/>
        </p:spPr>
        <p:txBody>
          <a:bodyPr wrap="square" rtlCol="0">
            <a:spAutoFit/>
          </a:bodyPr>
          <a:lstStyle/>
          <a:p>
            <a:pPr algn="ctr"/>
            <a:r>
              <a:rPr lang="de-DE" sz="1200" dirty="0" err="1" smtClean="0"/>
              <a:t>text</a:t>
            </a:r>
            <a:endParaRPr lang="de-DE" sz="1200" dirty="0"/>
          </a:p>
        </p:txBody>
      </p:sp>
      <p:cxnSp>
        <p:nvCxnSpPr>
          <p:cNvPr id="40" name="Gerade Verbindung 39"/>
          <p:cNvCxnSpPr/>
          <p:nvPr/>
        </p:nvCxnSpPr>
        <p:spPr>
          <a:xfrm>
            <a:off x="0" y="1124744"/>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2" name="Textfeld 41"/>
          <p:cNvSpPr txBox="1"/>
          <p:nvPr/>
        </p:nvSpPr>
        <p:spPr>
          <a:xfrm>
            <a:off x="116505" y="3248980"/>
            <a:ext cx="1657418" cy="338554"/>
          </a:xfrm>
          <a:prstGeom prst="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600" dirty="0" smtClean="0"/>
              <a:t>Das war super:</a:t>
            </a:r>
            <a:endParaRPr lang="de-DE" sz="1600" dirty="0"/>
          </a:p>
        </p:txBody>
      </p:sp>
      <p:sp>
        <p:nvSpPr>
          <p:cNvPr id="44" name="Abgerundetes Rechteck 43"/>
          <p:cNvSpPr/>
          <p:nvPr/>
        </p:nvSpPr>
        <p:spPr>
          <a:xfrm>
            <a:off x="3176845" y="3640087"/>
            <a:ext cx="1260000" cy="126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Textfeld 44"/>
          <p:cNvSpPr txBox="1"/>
          <p:nvPr/>
        </p:nvSpPr>
        <p:spPr>
          <a:xfrm>
            <a:off x="3176845" y="4630197"/>
            <a:ext cx="1260140" cy="276999"/>
          </a:xfrm>
          <a:prstGeom prst="rect">
            <a:avLst/>
          </a:prstGeom>
          <a:noFill/>
        </p:spPr>
        <p:txBody>
          <a:bodyPr wrap="square" rtlCol="0">
            <a:spAutoFit/>
          </a:bodyPr>
          <a:lstStyle/>
          <a:p>
            <a:pPr algn="ctr"/>
            <a:r>
              <a:rPr lang="de-DE" sz="1200" dirty="0" err="1" smtClean="0"/>
              <a:t>text</a:t>
            </a:r>
            <a:endParaRPr lang="de-DE" sz="1200" dirty="0"/>
          </a:p>
        </p:txBody>
      </p:sp>
      <p:sp>
        <p:nvSpPr>
          <p:cNvPr id="46" name="Abgerundetes Rechteck 45"/>
          <p:cNvSpPr/>
          <p:nvPr/>
        </p:nvSpPr>
        <p:spPr>
          <a:xfrm>
            <a:off x="4842030" y="3120934"/>
            <a:ext cx="1260000" cy="126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p:cNvSpPr txBox="1"/>
          <p:nvPr/>
        </p:nvSpPr>
        <p:spPr>
          <a:xfrm>
            <a:off x="4842030" y="4111044"/>
            <a:ext cx="1260140" cy="276999"/>
          </a:xfrm>
          <a:prstGeom prst="rect">
            <a:avLst/>
          </a:prstGeom>
          <a:noFill/>
        </p:spPr>
        <p:txBody>
          <a:bodyPr wrap="square" rtlCol="0">
            <a:spAutoFit/>
          </a:bodyPr>
          <a:lstStyle/>
          <a:p>
            <a:pPr algn="ctr"/>
            <a:r>
              <a:rPr lang="de-DE" sz="1200" dirty="0" err="1" smtClean="0"/>
              <a:t>text</a:t>
            </a:r>
            <a:endParaRPr lang="de-DE" sz="1200" dirty="0"/>
          </a:p>
        </p:txBody>
      </p:sp>
      <p:sp>
        <p:nvSpPr>
          <p:cNvPr id="48" name="Abgerundetes Rechteck 47"/>
          <p:cNvSpPr/>
          <p:nvPr/>
        </p:nvSpPr>
        <p:spPr>
          <a:xfrm>
            <a:off x="6237185" y="3113965"/>
            <a:ext cx="1260000" cy="126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Textfeld 48"/>
          <p:cNvSpPr txBox="1"/>
          <p:nvPr/>
        </p:nvSpPr>
        <p:spPr>
          <a:xfrm>
            <a:off x="6237185" y="4104075"/>
            <a:ext cx="1260140" cy="276999"/>
          </a:xfrm>
          <a:prstGeom prst="rect">
            <a:avLst/>
          </a:prstGeom>
          <a:noFill/>
        </p:spPr>
        <p:txBody>
          <a:bodyPr wrap="square" rtlCol="0">
            <a:spAutoFit/>
          </a:bodyPr>
          <a:lstStyle/>
          <a:p>
            <a:pPr algn="ctr"/>
            <a:r>
              <a:rPr lang="de-DE" sz="1200" dirty="0" err="1" smtClean="0"/>
              <a:t>text</a:t>
            </a:r>
            <a:endParaRPr lang="de-DE" sz="1200" dirty="0"/>
          </a:p>
        </p:txBody>
      </p:sp>
      <p:sp>
        <p:nvSpPr>
          <p:cNvPr id="50" name="Abgerundetes Rechteck 49"/>
          <p:cNvSpPr/>
          <p:nvPr/>
        </p:nvSpPr>
        <p:spPr>
          <a:xfrm>
            <a:off x="7632340" y="3120934"/>
            <a:ext cx="1260000" cy="126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Textfeld 50"/>
          <p:cNvSpPr txBox="1"/>
          <p:nvPr/>
        </p:nvSpPr>
        <p:spPr>
          <a:xfrm>
            <a:off x="7632340" y="4111044"/>
            <a:ext cx="1260140" cy="276999"/>
          </a:xfrm>
          <a:prstGeom prst="rect">
            <a:avLst/>
          </a:prstGeom>
          <a:noFill/>
        </p:spPr>
        <p:txBody>
          <a:bodyPr wrap="square" rtlCol="0">
            <a:spAutoFit/>
          </a:bodyPr>
          <a:lstStyle/>
          <a:p>
            <a:pPr algn="ctr"/>
            <a:r>
              <a:rPr lang="de-DE" sz="1200" dirty="0" err="1" smtClean="0"/>
              <a:t>text</a:t>
            </a:r>
            <a:endParaRPr lang="de-DE" sz="1200" dirty="0"/>
          </a:p>
        </p:txBody>
      </p:sp>
      <p:sp>
        <p:nvSpPr>
          <p:cNvPr id="52" name="Abgerundetes Rechteck 51"/>
          <p:cNvSpPr/>
          <p:nvPr/>
        </p:nvSpPr>
        <p:spPr>
          <a:xfrm>
            <a:off x="1781690" y="5440287"/>
            <a:ext cx="1260000" cy="126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Textfeld 52"/>
          <p:cNvSpPr txBox="1"/>
          <p:nvPr/>
        </p:nvSpPr>
        <p:spPr>
          <a:xfrm>
            <a:off x="1781690" y="6430397"/>
            <a:ext cx="1260140" cy="276999"/>
          </a:xfrm>
          <a:prstGeom prst="rect">
            <a:avLst/>
          </a:prstGeom>
          <a:noFill/>
        </p:spPr>
        <p:txBody>
          <a:bodyPr wrap="square" rtlCol="0">
            <a:spAutoFit/>
          </a:bodyPr>
          <a:lstStyle/>
          <a:p>
            <a:pPr algn="ctr"/>
            <a:r>
              <a:rPr lang="de-DE" sz="1200" dirty="0" err="1" smtClean="0"/>
              <a:t>text</a:t>
            </a:r>
            <a:endParaRPr lang="de-DE" sz="1200" dirty="0"/>
          </a:p>
        </p:txBody>
      </p:sp>
      <p:sp>
        <p:nvSpPr>
          <p:cNvPr id="54" name="Abgerundetes Rechteck 53"/>
          <p:cNvSpPr/>
          <p:nvPr/>
        </p:nvSpPr>
        <p:spPr>
          <a:xfrm>
            <a:off x="3176845" y="5440287"/>
            <a:ext cx="1260000" cy="126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Textfeld 54"/>
          <p:cNvSpPr txBox="1"/>
          <p:nvPr/>
        </p:nvSpPr>
        <p:spPr>
          <a:xfrm>
            <a:off x="3176845" y="6430397"/>
            <a:ext cx="1260140" cy="276999"/>
          </a:xfrm>
          <a:prstGeom prst="rect">
            <a:avLst/>
          </a:prstGeom>
          <a:noFill/>
        </p:spPr>
        <p:txBody>
          <a:bodyPr wrap="square" rtlCol="0">
            <a:spAutoFit/>
          </a:bodyPr>
          <a:lstStyle/>
          <a:p>
            <a:pPr algn="ctr"/>
            <a:r>
              <a:rPr lang="de-DE" sz="1200" dirty="0" err="1" smtClean="0"/>
              <a:t>text</a:t>
            </a:r>
            <a:endParaRPr lang="de-DE" sz="1200" dirty="0"/>
          </a:p>
        </p:txBody>
      </p:sp>
      <p:sp>
        <p:nvSpPr>
          <p:cNvPr id="56" name="Abgerundetes Rechteck 55"/>
          <p:cNvSpPr/>
          <p:nvPr/>
        </p:nvSpPr>
        <p:spPr>
          <a:xfrm>
            <a:off x="4842030" y="4862191"/>
            <a:ext cx="1260000" cy="126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Textfeld 56"/>
          <p:cNvSpPr txBox="1"/>
          <p:nvPr/>
        </p:nvSpPr>
        <p:spPr>
          <a:xfrm>
            <a:off x="4842030" y="5852301"/>
            <a:ext cx="1260140" cy="276999"/>
          </a:xfrm>
          <a:prstGeom prst="rect">
            <a:avLst/>
          </a:prstGeom>
          <a:noFill/>
        </p:spPr>
        <p:txBody>
          <a:bodyPr wrap="square" rtlCol="0">
            <a:spAutoFit/>
          </a:bodyPr>
          <a:lstStyle/>
          <a:p>
            <a:pPr algn="ctr"/>
            <a:r>
              <a:rPr lang="de-DE" sz="1200" dirty="0" err="1" smtClean="0"/>
              <a:t>text</a:t>
            </a:r>
            <a:endParaRPr lang="de-DE" sz="1200" dirty="0"/>
          </a:p>
        </p:txBody>
      </p:sp>
      <p:sp>
        <p:nvSpPr>
          <p:cNvPr id="58" name="Abgerundetes Rechteck 57"/>
          <p:cNvSpPr/>
          <p:nvPr/>
        </p:nvSpPr>
        <p:spPr>
          <a:xfrm>
            <a:off x="6237185" y="4855222"/>
            <a:ext cx="1260000" cy="126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Textfeld 58"/>
          <p:cNvSpPr txBox="1"/>
          <p:nvPr/>
        </p:nvSpPr>
        <p:spPr>
          <a:xfrm>
            <a:off x="6237185" y="5845332"/>
            <a:ext cx="1260140" cy="276999"/>
          </a:xfrm>
          <a:prstGeom prst="rect">
            <a:avLst/>
          </a:prstGeom>
          <a:noFill/>
        </p:spPr>
        <p:txBody>
          <a:bodyPr wrap="square" rtlCol="0">
            <a:spAutoFit/>
          </a:bodyPr>
          <a:lstStyle/>
          <a:p>
            <a:pPr algn="ctr"/>
            <a:r>
              <a:rPr lang="de-DE" sz="1200" dirty="0" err="1" smtClean="0"/>
              <a:t>text</a:t>
            </a:r>
            <a:endParaRPr lang="de-DE" sz="1200" dirty="0"/>
          </a:p>
        </p:txBody>
      </p:sp>
      <p:sp>
        <p:nvSpPr>
          <p:cNvPr id="60" name="Abgerundetes Rechteck 59"/>
          <p:cNvSpPr/>
          <p:nvPr/>
        </p:nvSpPr>
        <p:spPr>
          <a:xfrm>
            <a:off x="7632340" y="4862191"/>
            <a:ext cx="1260000" cy="126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Textfeld 60"/>
          <p:cNvSpPr txBox="1"/>
          <p:nvPr/>
        </p:nvSpPr>
        <p:spPr>
          <a:xfrm>
            <a:off x="7632340" y="5852301"/>
            <a:ext cx="1260140" cy="276999"/>
          </a:xfrm>
          <a:prstGeom prst="rect">
            <a:avLst/>
          </a:prstGeom>
          <a:noFill/>
        </p:spPr>
        <p:txBody>
          <a:bodyPr wrap="square" rtlCol="0">
            <a:spAutoFit/>
          </a:bodyPr>
          <a:lstStyle/>
          <a:p>
            <a:pPr algn="ctr"/>
            <a:r>
              <a:rPr lang="de-DE" sz="1200" dirty="0" err="1" smtClean="0"/>
              <a:t>text</a:t>
            </a:r>
            <a:endParaRPr lang="de-DE" sz="1200" dirty="0"/>
          </a:p>
        </p:txBody>
      </p:sp>
      <p:pic>
        <p:nvPicPr>
          <p:cNvPr id="1026" name="Picture 2" descr="C:\Schule\UK\Bilder und Symbole\METACOM 6.0\PNG_ohne_Rahmen\Berufe\berufe.png"/>
          <p:cNvPicPr>
            <a:picLocks noChangeAspect="1" noChangeArrowheads="1"/>
          </p:cNvPicPr>
          <p:nvPr/>
        </p:nvPicPr>
        <p:blipFill>
          <a:blip r:embed="rId2" cstate="print"/>
          <a:srcRect/>
          <a:stretch>
            <a:fillRect/>
          </a:stretch>
        </p:blipFill>
        <p:spPr bwMode="auto">
          <a:xfrm>
            <a:off x="7992380" y="233645"/>
            <a:ext cx="630070" cy="525717"/>
          </a:xfrm>
          <a:prstGeom prst="rect">
            <a:avLst/>
          </a:prstGeom>
          <a:noFill/>
        </p:spPr>
      </p:pic>
      <p:pic>
        <p:nvPicPr>
          <p:cNvPr id="1027" name="Picture 3" descr="C:\Schule\UK\Bilder und Symbole\METACOM 6.0\PNG_ohne_Rahmen\Eigenschaften_Emotionen\super_bestens.png"/>
          <p:cNvPicPr>
            <a:picLocks noChangeAspect="1" noChangeArrowheads="1"/>
          </p:cNvPicPr>
          <p:nvPr/>
        </p:nvPicPr>
        <p:blipFill>
          <a:blip r:embed="rId3" cstate="print"/>
          <a:srcRect r="50851"/>
          <a:stretch>
            <a:fillRect/>
          </a:stretch>
        </p:blipFill>
        <p:spPr bwMode="auto">
          <a:xfrm>
            <a:off x="7902370" y="593685"/>
            <a:ext cx="225025" cy="382013"/>
          </a:xfrm>
          <a:prstGeom prst="rect">
            <a:avLst/>
          </a:prstGeom>
          <a:noFill/>
        </p:spPr>
      </p:pic>
      <p:pic>
        <p:nvPicPr>
          <p:cNvPr id="63" name="Picture 3" descr="C:\Schule\UK\Bilder und Symbole\METACOM 6.0\PNG_ohne_Rahmen\Eigenschaften_Emotionen\super_bestens.png"/>
          <p:cNvPicPr>
            <a:picLocks noChangeAspect="1" noChangeArrowheads="1"/>
          </p:cNvPicPr>
          <p:nvPr/>
        </p:nvPicPr>
        <p:blipFill>
          <a:blip r:embed="rId4" cstate="print"/>
          <a:srcRect r="50851"/>
          <a:stretch>
            <a:fillRect/>
          </a:stretch>
        </p:blipFill>
        <p:spPr bwMode="auto">
          <a:xfrm flipH="1" flipV="1">
            <a:off x="8442430" y="638690"/>
            <a:ext cx="217009" cy="368405"/>
          </a:xfrm>
          <a:prstGeom prst="rect">
            <a:avLst/>
          </a:prstGeom>
          <a:noFill/>
        </p:spPr>
      </p:pic>
      <p:pic>
        <p:nvPicPr>
          <p:cNvPr id="64" name="Picture 2" descr="C:\Schule\UK\Bilder und Symbole\METACOM 6.0\PNG_ohne_Rahmen\Berufe\berufe.png"/>
          <p:cNvPicPr>
            <a:picLocks noChangeAspect="1" noChangeArrowheads="1"/>
          </p:cNvPicPr>
          <p:nvPr/>
        </p:nvPicPr>
        <p:blipFill>
          <a:blip r:embed="rId5" cstate="print"/>
          <a:srcRect/>
          <a:stretch>
            <a:fillRect/>
          </a:stretch>
        </p:blipFill>
        <p:spPr bwMode="auto">
          <a:xfrm>
            <a:off x="7722349" y="6616900"/>
            <a:ext cx="278625" cy="232479"/>
          </a:xfrm>
          <a:prstGeom prst="rect">
            <a:avLst/>
          </a:prstGeom>
          <a:noFill/>
        </p:spPr>
      </p:pic>
      <p:pic>
        <p:nvPicPr>
          <p:cNvPr id="65" name="Picture 3" descr="C:\Schule\UK\Bilder und Symbole\METACOM 6.0\PNG_ohne_Rahmen\Eigenschaften_Emotionen\super_bestens.png"/>
          <p:cNvPicPr>
            <a:picLocks noChangeAspect="1" noChangeArrowheads="1"/>
          </p:cNvPicPr>
          <p:nvPr/>
        </p:nvPicPr>
        <p:blipFill>
          <a:blip r:embed="rId6" cstate="print"/>
          <a:srcRect r="50851"/>
          <a:stretch>
            <a:fillRect/>
          </a:stretch>
        </p:blipFill>
        <p:spPr bwMode="auto">
          <a:xfrm>
            <a:off x="7722350" y="6237100"/>
            <a:ext cx="135015" cy="229208"/>
          </a:xfrm>
          <a:prstGeom prst="rect">
            <a:avLst/>
          </a:prstGeom>
          <a:noFill/>
        </p:spPr>
      </p:pic>
      <p:pic>
        <p:nvPicPr>
          <p:cNvPr id="66" name="Picture 3" descr="C:\Schule\UK\Bilder und Symbole\METACOM 6.0\PNG_ohne_Rahmen\Eigenschaften_Emotionen\super_bestens.png"/>
          <p:cNvPicPr>
            <a:picLocks noChangeAspect="1" noChangeArrowheads="1"/>
          </p:cNvPicPr>
          <p:nvPr/>
        </p:nvPicPr>
        <p:blipFill>
          <a:blip r:embed="rId7" cstate="print"/>
          <a:srcRect r="50851"/>
          <a:stretch>
            <a:fillRect/>
          </a:stretch>
        </p:blipFill>
        <p:spPr bwMode="auto">
          <a:xfrm flipH="1" flipV="1">
            <a:off x="7711870" y="6399329"/>
            <a:ext cx="137478" cy="233390"/>
          </a:xfrm>
          <a:prstGeom prst="rect">
            <a:avLst/>
          </a:prstGeom>
          <a:noFill/>
        </p:spPr>
      </p:pic>
      <p:graphicFrame>
        <p:nvGraphicFramePr>
          <p:cNvPr id="67" name="Tabelle 66"/>
          <p:cNvGraphicFramePr>
            <a:graphicFrameLocks noGrp="1"/>
          </p:cNvGraphicFramePr>
          <p:nvPr/>
        </p:nvGraphicFramePr>
        <p:xfrm>
          <a:off x="0" y="6219310"/>
          <a:ext cx="9144025" cy="638690"/>
        </p:xfrm>
        <a:graphic>
          <a:graphicData uri="http://schemas.openxmlformats.org/drawingml/2006/table">
            <a:tbl>
              <a:tblPr firstRow="1" bandRow="1">
                <a:tableStyleId>{5940675A-B579-460E-94D1-54222C63F5DA}</a:tableStyleId>
              </a:tblPr>
              <a:tblGrid>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tblGrid>
              <a:tr h="638690">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b="1"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93" name="Textfeld 92"/>
          <p:cNvSpPr txBox="1"/>
          <p:nvPr/>
        </p:nvSpPr>
        <p:spPr>
          <a:xfrm rot="16200000">
            <a:off x="7720026" y="6306997"/>
            <a:ext cx="540060" cy="184666"/>
          </a:xfrm>
          <a:prstGeom prst="rect">
            <a:avLst/>
          </a:prstGeom>
          <a:noFill/>
        </p:spPr>
        <p:txBody>
          <a:bodyPr wrap="square" rtlCol="0">
            <a:spAutoFit/>
          </a:bodyPr>
          <a:lstStyle/>
          <a:p>
            <a:pPr algn="ctr"/>
            <a:r>
              <a:rPr lang="de-DE" sz="600" dirty="0" smtClean="0"/>
              <a:t>Praktikum</a:t>
            </a:r>
            <a:endParaRPr lang="de-DE" sz="600" dirty="0"/>
          </a:p>
        </p:txBody>
      </p:sp>
      <p:sp>
        <p:nvSpPr>
          <p:cNvPr id="94" name="Textfeld 93"/>
          <p:cNvSpPr txBox="1"/>
          <p:nvPr/>
        </p:nvSpPr>
        <p:spPr>
          <a:xfrm rot="16200000">
            <a:off x="7634663" y="6306998"/>
            <a:ext cx="540060" cy="184666"/>
          </a:xfrm>
          <a:prstGeom prst="rect">
            <a:avLst/>
          </a:prstGeom>
          <a:noFill/>
        </p:spPr>
        <p:txBody>
          <a:bodyPr wrap="square" rtlCol="0">
            <a:spAutoFit/>
          </a:bodyPr>
          <a:lstStyle/>
          <a:p>
            <a:pPr algn="ctr"/>
            <a:r>
              <a:rPr lang="de-DE" sz="600" dirty="0" smtClean="0"/>
              <a:t>so war das</a:t>
            </a:r>
            <a:endParaRPr lang="de-DE" sz="600" dirty="0"/>
          </a:p>
        </p:txBody>
      </p:sp>
      <p:sp>
        <p:nvSpPr>
          <p:cNvPr id="95" name="Abgerundetes Rechteck 94"/>
          <p:cNvSpPr/>
          <p:nvPr/>
        </p:nvSpPr>
        <p:spPr>
          <a:xfrm>
            <a:off x="386535" y="3647056"/>
            <a:ext cx="1260000" cy="126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Textfeld 95"/>
          <p:cNvSpPr txBox="1"/>
          <p:nvPr/>
        </p:nvSpPr>
        <p:spPr>
          <a:xfrm>
            <a:off x="386535" y="4637166"/>
            <a:ext cx="1260140" cy="276999"/>
          </a:xfrm>
          <a:prstGeom prst="rect">
            <a:avLst/>
          </a:prstGeom>
          <a:noFill/>
        </p:spPr>
        <p:txBody>
          <a:bodyPr wrap="square" rtlCol="0">
            <a:spAutoFit/>
          </a:bodyPr>
          <a:lstStyle/>
          <a:p>
            <a:pPr algn="ctr"/>
            <a:r>
              <a:rPr lang="de-DE" sz="1200" dirty="0" err="1" smtClean="0"/>
              <a:t>text</a:t>
            </a:r>
            <a:endParaRPr lang="de-DE" sz="1200" dirty="0"/>
          </a:p>
        </p:txBody>
      </p:sp>
      <p:sp>
        <p:nvSpPr>
          <p:cNvPr id="97" name="Abgerundetes Rechteck 96"/>
          <p:cNvSpPr/>
          <p:nvPr/>
        </p:nvSpPr>
        <p:spPr>
          <a:xfrm>
            <a:off x="341530" y="5447256"/>
            <a:ext cx="1260000" cy="126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Textfeld 97"/>
          <p:cNvSpPr txBox="1"/>
          <p:nvPr/>
        </p:nvSpPr>
        <p:spPr>
          <a:xfrm>
            <a:off x="341530" y="6437366"/>
            <a:ext cx="1260140" cy="276999"/>
          </a:xfrm>
          <a:prstGeom prst="rect">
            <a:avLst/>
          </a:prstGeom>
          <a:noFill/>
        </p:spPr>
        <p:txBody>
          <a:bodyPr wrap="square" rtlCol="0">
            <a:spAutoFit/>
          </a:bodyPr>
          <a:lstStyle/>
          <a:p>
            <a:pPr algn="ctr"/>
            <a:r>
              <a:rPr lang="de-DE" sz="1200" dirty="0" err="1" smtClean="0"/>
              <a:t>text</a:t>
            </a:r>
            <a:endParaRPr lang="de-DE" sz="1200" dirty="0"/>
          </a:p>
        </p:txBody>
      </p:sp>
      <p:pic>
        <p:nvPicPr>
          <p:cNvPr id="99" name="Picture 3" descr="C:\Schule\UK\Bilder und Symbole\METACOM 6.0\PNG_ohne_Rahmen\Eigenschaften_Emotionen\super_bestens.png"/>
          <p:cNvPicPr>
            <a:picLocks noChangeAspect="1" noChangeArrowheads="1"/>
          </p:cNvPicPr>
          <p:nvPr/>
        </p:nvPicPr>
        <p:blipFill>
          <a:blip r:embed="rId3" cstate="print"/>
          <a:srcRect r="50851"/>
          <a:stretch>
            <a:fillRect/>
          </a:stretch>
        </p:blipFill>
        <p:spPr bwMode="auto">
          <a:xfrm>
            <a:off x="1511660" y="3248980"/>
            <a:ext cx="225025" cy="382013"/>
          </a:xfrm>
          <a:prstGeom prst="rect">
            <a:avLst/>
          </a:prstGeom>
          <a:noFill/>
        </p:spPr>
      </p:pic>
      <p:sp>
        <p:nvSpPr>
          <p:cNvPr id="100" name="Textfeld 99"/>
          <p:cNvSpPr txBox="1"/>
          <p:nvPr/>
        </p:nvSpPr>
        <p:spPr>
          <a:xfrm>
            <a:off x="116505" y="5027207"/>
            <a:ext cx="2025226" cy="338554"/>
          </a:xfrm>
          <a:prstGeom prst="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600" dirty="0" smtClean="0"/>
              <a:t>Das konnte ich gut:</a:t>
            </a:r>
            <a:endParaRPr lang="de-DE" sz="1600" dirty="0"/>
          </a:p>
        </p:txBody>
      </p:sp>
      <p:pic>
        <p:nvPicPr>
          <p:cNvPr id="16388" name="Picture 4" descr="C:\Schule\Bilder und Symbole\METACOM 6.0\PNG_ohne_Rahmen\Eigenschaften_Emotionen\gut.png"/>
          <p:cNvPicPr>
            <a:picLocks noChangeAspect="1" noChangeArrowheads="1"/>
          </p:cNvPicPr>
          <p:nvPr/>
        </p:nvPicPr>
        <p:blipFill>
          <a:blip r:embed="rId8" cstate="print"/>
          <a:srcRect/>
          <a:stretch>
            <a:fillRect/>
          </a:stretch>
        </p:blipFill>
        <p:spPr bwMode="auto">
          <a:xfrm>
            <a:off x="1736685" y="5036809"/>
            <a:ext cx="405045" cy="337961"/>
          </a:xfrm>
          <a:prstGeom prst="rect">
            <a:avLst/>
          </a:prstGeom>
          <a:noFill/>
        </p:spPr>
      </p:pic>
      <p:sp>
        <p:nvSpPr>
          <p:cNvPr id="102" name="Textfeld 101"/>
          <p:cNvSpPr txBox="1"/>
          <p:nvPr/>
        </p:nvSpPr>
        <p:spPr>
          <a:xfrm>
            <a:off x="4211960" y="2708920"/>
            <a:ext cx="1657418" cy="338554"/>
          </a:xfrm>
          <a:prstGeom prst="rect">
            <a:avLst/>
          </a:prstGeom>
          <a:solidFill>
            <a:schemeClr val="accent2">
              <a:lumMod val="60000"/>
              <a:lumOff val="4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de-DE" sz="1600" dirty="0" smtClean="0"/>
              <a:t>Das war doof:</a:t>
            </a:r>
            <a:endParaRPr lang="de-DE" sz="1600" dirty="0"/>
          </a:p>
        </p:txBody>
      </p:sp>
      <p:pic>
        <p:nvPicPr>
          <p:cNvPr id="1028" name="Picture 4" descr="C:\Schule\UK\Bilder und Symbole\METACOM 6.0\PNG_ohne_Rahmen\Eigenschaften_Emotionen\doof2.png"/>
          <p:cNvPicPr>
            <a:picLocks noChangeAspect="1" noChangeArrowheads="1"/>
          </p:cNvPicPr>
          <p:nvPr/>
        </p:nvPicPr>
        <p:blipFill>
          <a:blip r:embed="rId9" cstate="print"/>
          <a:srcRect/>
          <a:stretch>
            <a:fillRect/>
          </a:stretch>
        </p:blipFill>
        <p:spPr bwMode="auto">
          <a:xfrm>
            <a:off x="5472100" y="2740199"/>
            <a:ext cx="340080" cy="283756"/>
          </a:xfrm>
          <a:prstGeom prst="rect">
            <a:avLst/>
          </a:prstGeom>
          <a:noFill/>
        </p:spPr>
      </p:pic>
      <p:sp>
        <p:nvSpPr>
          <p:cNvPr id="103" name="Textfeld 102"/>
          <p:cNvSpPr txBox="1"/>
          <p:nvPr/>
        </p:nvSpPr>
        <p:spPr>
          <a:xfrm>
            <a:off x="4617005" y="4464115"/>
            <a:ext cx="2475276" cy="338554"/>
          </a:xfrm>
          <a:prstGeom prst="rect">
            <a:avLst/>
          </a:prstGeom>
          <a:solidFill>
            <a:schemeClr val="accent2">
              <a:lumMod val="60000"/>
              <a:lumOff val="40000"/>
            </a:scheme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600" dirty="0" smtClean="0"/>
              <a:t>Das fand ich schwierig:</a:t>
            </a:r>
            <a:endParaRPr lang="de-DE" sz="1600" dirty="0"/>
          </a:p>
        </p:txBody>
      </p:sp>
      <p:pic>
        <p:nvPicPr>
          <p:cNvPr id="1029" name="Picture 5" descr="C:\Schule\UK\Bilder und Symbole\METACOM 6.0\PNG_ohne_Rahmen\Eigenschaften_Emotionen\schwierigschwer.png"/>
          <p:cNvPicPr>
            <a:picLocks noChangeAspect="1" noChangeArrowheads="1"/>
          </p:cNvPicPr>
          <p:nvPr/>
        </p:nvPicPr>
        <p:blipFill>
          <a:blip r:embed="rId10" cstate="print"/>
          <a:srcRect/>
          <a:stretch>
            <a:fillRect/>
          </a:stretch>
        </p:blipFill>
        <p:spPr bwMode="auto">
          <a:xfrm>
            <a:off x="6642230" y="4509119"/>
            <a:ext cx="325444" cy="271543"/>
          </a:xfrm>
          <a:prstGeom prst="rect">
            <a:avLst/>
          </a:prstGeom>
          <a:noFill/>
        </p:spPr>
      </p:pic>
      <p:sp>
        <p:nvSpPr>
          <p:cNvPr id="17" name="Abgerundetes Rechteck 16"/>
          <p:cNvSpPr/>
          <p:nvPr/>
        </p:nvSpPr>
        <p:spPr>
          <a:xfrm>
            <a:off x="3401869" y="278650"/>
            <a:ext cx="4320481" cy="2250251"/>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3491880" y="368660"/>
            <a:ext cx="1215135" cy="276999"/>
          </a:xfrm>
          <a:prstGeom prst="rect">
            <a:avLst/>
          </a:prstGeom>
          <a:noFill/>
        </p:spPr>
        <p:txBody>
          <a:bodyPr wrap="square" rtlCol="0">
            <a:spAutoFit/>
          </a:bodyPr>
          <a:lstStyle/>
          <a:p>
            <a:pPr algn="ctr"/>
            <a:r>
              <a:rPr lang="de-DE" sz="1200" dirty="0" smtClean="0"/>
              <a:t>weitere Fotos:</a:t>
            </a:r>
            <a:endParaRPr lang="de-DE" sz="1200" dirty="0"/>
          </a:p>
        </p:txBody>
      </p:sp>
      <p:sp>
        <p:nvSpPr>
          <p:cNvPr id="68" name="Textfeld 67"/>
          <p:cNvSpPr txBox="1"/>
          <p:nvPr/>
        </p:nvSpPr>
        <p:spPr>
          <a:xfrm rot="16200000">
            <a:off x="7765421" y="4824538"/>
            <a:ext cx="2557110" cy="200055"/>
          </a:xfrm>
          <a:prstGeom prst="rect">
            <a:avLst/>
          </a:prstGeom>
          <a:noFill/>
        </p:spPr>
        <p:txBody>
          <a:bodyPr wrap="none" rtlCol="0">
            <a:spAutoFit/>
          </a:bodyPr>
          <a:lstStyle/>
          <a:p>
            <a:r>
              <a:rPr lang="de-DE" sz="700" dirty="0">
                <a:solidFill>
                  <a:schemeClr val="bg1">
                    <a:lumMod val="65000"/>
                  </a:schemeClr>
                </a:solidFill>
              </a:rPr>
              <a:t>© Nina Fröhlich </a:t>
            </a:r>
            <a:r>
              <a:rPr lang="de-DE" sz="700" dirty="0" smtClean="0">
                <a:solidFill>
                  <a:schemeClr val="bg1">
                    <a:lumMod val="65000"/>
                  </a:schemeClr>
                </a:solidFill>
              </a:rPr>
              <a:t>2015  </a:t>
            </a:r>
            <a:r>
              <a:rPr lang="de-DE" sz="700" dirty="0">
                <a:solidFill>
                  <a:schemeClr val="bg1">
                    <a:lumMod val="65000"/>
                  </a:schemeClr>
                </a:solidFill>
              </a:rPr>
              <a:t>-  METACOM Symbole © Annette Kitzinger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548680"/>
            <a:ext cx="7128792" cy="490066"/>
          </a:xfrm>
        </p:spPr>
        <p:txBody>
          <a:bodyPr>
            <a:normAutofit/>
          </a:bodyPr>
          <a:lstStyle/>
          <a:p>
            <a:pPr algn="l"/>
            <a:r>
              <a:rPr lang="de-DE" sz="2400" dirty="0"/>
              <a:t>Das möchte ich gerne </a:t>
            </a:r>
            <a:r>
              <a:rPr lang="de-DE" sz="2400" dirty="0" smtClean="0"/>
              <a:t>arbeiten</a:t>
            </a:r>
            <a:r>
              <a:rPr lang="de-DE" sz="2400" dirty="0"/>
              <a:t>...</a:t>
            </a:r>
          </a:p>
        </p:txBody>
      </p:sp>
      <p:sp>
        <p:nvSpPr>
          <p:cNvPr id="10" name="Textfeld 9"/>
          <p:cNvSpPr txBox="1"/>
          <p:nvPr/>
        </p:nvSpPr>
        <p:spPr>
          <a:xfrm>
            <a:off x="1106614" y="1763815"/>
            <a:ext cx="2205245" cy="5847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lIns="216000" rtlCol="0">
            <a:spAutoFit/>
          </a:bodyPr>
          <a:lstStyle/>
          <a:p>
            <a:r>
              <a:rPr lang="de-DE" sz="1600" dirty="0" smtClean="0"/>
              <a:t>Ich kann mir folgende Bereiche vorstellen:</a:t>
            </a:r>
            <a:endParaRPr lang="de-DE" sz="1600" dirty="0"/>
          </a:p>
        </p:txBody>
      </p:sp>
      <p:sp>
        <p:nvSpPr>
          <p:cNvPr id="13" name="Abgerundetes Rechteck 12"/>
          <p:cNvSpPr/>
          <p:nvPr/>
        </p:nvSpPr>
        <p:spPr>
          <a:xfrm>
            <a:off x="3869922"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3869922"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5" name="Abgerundetes Rechteck 14"/>
          <p:cNvSpPr/>
          <p:nvPr/>
        </p:nvSpPr>
        <p:spPr>
          <a:xfrm>
            <a:off x="5670122"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5670122"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7" name="Abgerundetes Rechteck 16"/>
          <p:cNvSpPr/>
          <p:nvPr/>
        </p:nvSpPr>
        <p:spPr>
          <a:xfrm>
            <a:off x="7497325"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7497325"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1" name="Abgerundetes Rechteck 20"/>
          <p:cNvSpPr/>
          <p:nvPr/>
        </p:nvSpPr>
        <p:spPr>
          <a:xfrm>
            <a:off x="2096725" y="3023955"/>
            <a:ext cx="1260000" cy="126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2096725" y="4014065"/>
            <a:ext cx="1260140" cy="276999"/>
          </a:xfrm>
          <a:prstGeom prst="rect">
            <a:avLst/>
          </a:prstGeom>
          <a:noFill/>
        </p:spPr>
        <p:txBody>
          <a:bodyPr wrap="square" rtlCol="0">
            <a:spAutoFit/>
          </a:bodyPr>
          <a:lstStyle/>
          <a:p>
            <a:pPr algn="ctr"/>
            <a:r>
              <a:rPr lang="de-DE" sz="1200" dirty="0" err="1" smtClean="0"/>
              <a:t>text</a:t>
            </a:r>
            <a:endParaRPr lang="de-DE" sz="1200" dirty="0"/>
          </a:p>
        </p:txBody>
      </p:sp>
      <p:cxnSp>
        <p:nvCxnSpPr>
          <p:cNvPr id="40" name="Gerade Verbindung 39"/>
          <p:cNvCxnSpPr/>
          <p:nvPr/>
        </p:nvCxnSpPr>
        <p:spPr>
          <a:xfrm>
            <a:off x="0" y="1124744"/>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2" name="Textfeld 41"/>
          <p:cNvSpPr txBox="1"/>
          <p:nvPr/>
        </p:nvSpPr>
        <p:spPr>
          <a:xfrm>
            <a:off x="161511" y="3383995"/>
            <a:ext cx="1800200" cy="5847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de-DE" sz="1600" dirty="0" smtClean="0"/>
              <a:t>Das würde ich gerne machen:</a:t>
            </a:r>
            <a:endParaRPr lang="de-DE" sz="1600" dirty="0"/>
          </a:p>
        </p:txBody>
      </p:sp>
      <p:pic>
        <p:nvPicPr>
          <p:cNvPr id="16387" name="Picture 3" descr="C:\Schule\Bilder und Symbole\METACOM 6.0\PNG_ohne_Rahmen\Farben_Formen\herzRot.png"/>
          <p:cNvPicPr>
            <a:picLocks noChangeAspect="1" noChangeArrowheads="1"/>
          </p:cNvPicPr>
          <p:nvPr/>
        </p:nvPicPr>
        <p:blipFill>
          <a:blip r:embed="rId2" cstate="print"/>
          <a:srcRect/>
          <a:stretch>
            <a:fillRect/>
          </a:stretch>
        </p:blipFill>
        <p:spPr bwMode="auto">
          <a:xfrm>
            <a:off x="161510" y="3474005"/>
            <a:ext cx="514580" cy="429354"/>
          </a:xfrm>
          <a:prstGeom prst="rect">
            <a:avLst/>
          </a:prstGeom>
          <a:noFill/>
        </p:spPr>
      </p:pic>
      <p:sp>
        <p:nvSpPr>
          <p:cNvPr id="44" name="Abgerundetes Rechteck 43"/>
          <p:cNvSpPr/>
          <p:nvPr/>
        </p:nvSpPr>
        <p:spPr>
          <a:xfrm>
            <a:off x="3491880" y="3023955"/>
            <a:ext cx="1260000" cy="126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Textfeld 44"/>
          <p:cNvSpPr txBox="1"/>
          <p:nvPr/>
        </p:nvSpPr>
        <p:spPr>
          <a:xfrm>
            <a:off x="3491880" y="4014065"/>
            <a:ext cx="1260140" cy="276999"/>
          </a:xfrm>
          <a:prstGeom prst="rect">
            <a:avLst/>
          </a:prstGeom>
          <a:noFill/>
        </p:spPr>
        <p:txBody>
          <a:bodyPr wrap="square" rtlCol="0">
            <a:spAutoFit/>
          </a:bodyPr>
          <a:lstStyle/>
          <a:p>
            <a:pPr algn="ctr"/>
            <a:r>
              <a:rPr lang="de-DE" sz="1200" dirty="0" err="1" smtClean="0"/>
              <a:t>text</a:t>
            </a:r>
            <a:endParaRPr lang="de-DE" sz="1200" dirty="0"/>
          </a:p>
        </p:txBody>
      </p:sp>
      <p:sp>
        <p:nvSpPr>
          <p:cNvPr id="46" name="Abgerundetes Rechteck 45"/>
          <p:cNvSpPr/>
          <p:nvPr/>
        </p:nvSpPr>
        <p:spPr>
          <a:xfrm>
            <a:off x="4887035" y="3023955"/>
            <a:ext cx="1260000" cy="126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p:cNvSpPr txBox="1"/>
          <p:nvPr/>
        </p:nvSpPr>
        <p:spPr>
          <a:xfrm>
            <a:off x="4887035" y="4014065"/>
            <a:ext cx="1260140" cy="276999"/>
          </a:xfrm>
          <a:prstGeom prst="rect">
            <a:avLst/>
          </a:prstGeom>
          <a:noFill/>
        </p:spPr>
        <p:txBody>
          <a:bodyPr wrap="square" rtlCol="0">
            <a:spAutoFit/>
          </a:bodyPr>
          <a:lstStyle/>
          <a:p>
            <a:pPr algn="ctr"/>
            <a:r>
              <a:rPr lang="de-DE" sz="1200" dirty="0" err="1" smtClean="0"/>
              <a:t>text</a:t>
            </a:r>
            <a:endParaRPr lang="de-DE" sz="1200" dirty="0"/>
          </a:p>
        </p:txBody>
      </p:sp>
      <p:sp>
        <p:nvSpPr>
          <p:cNvPr id="48" name="Abgerundetes Rechteck 47"/>
          <p:cNvSpPr/>
          <p:nvPr/>
        </p:nvSpPr>
        <p:spPr>
          <a:xfrm>
            <a:off x="6282190" y="3016986"/>
            <a:ext cx="1260000" cy="126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Textfeld 48"/>
          <p:cNvSpPr txBox="1"/>
          <p:nvPr/>
        </p:nvSpPr>
        <p:spPr>
          <a:xfrm>
            <a:off x="6282190" y="4007096"/>
            <a:ext cx="1260140" cy="276999"/>
          </a:xfrm>
          <a:prstGeom prst="rect">
            <a:avLst/>
          </a:prstGeom>
          <a:noFill/>
        </p:spPr>
        <p:txBody>
          <a:bodyPr wrap="square" rtlCol="0">
            <a:spAutoFit/>
          </a:bodyPr>
          <a:lstStyle/>
          <a:p>
            <a:pPr algn="ctr"/>
            <a:r>
              <a:rPr lang="de-DE" sz="1200" dirty="0" err="1" smtClean="0"/>
              <a:t>text</a:t>
            </a:r>
            <a:endParaRPr lang="de-DE" sz="1200" dirty="0"/>
          </a:p>
        </p:txBody>
      </p:sp>
      <p:sp>
        <p:nvSpPr>
          <p:cNvPr id="50" name="Abgerundetes Rechteck 49"/>
          <p:cNvSpPr/>
          <p:nvPr/>
        </p:nvSpPr>
        <p:spPr>
          <a:xfrm>
            <a:off x="7677345" y="3023955"/>
            <a:ext cx="1260000" cy="1260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Textfeld 50"/>
          <p:cNvSpPr txBox="1"/>
          <p:nvPr/>
        </p:nvSpPr>
        <p:spPr>
          <a:xfrm>
            <a:off x="7677345" y="4014065"/>
            <a:ext cx="1260140" cy="276999"/>
          </a:xfrm>
          <a:prstGeom prst="rect">
            <a:avLst/>
          </a:prstGeom>
          <a:noFill/>
        </p:spPr>
        <p:txBody>
          <a:bodyPr wrap="square" rtlCol="0">
            <a:spAutoFit/>
          </a:bodyPr>
          <a:lstStyle/>
          <a:p>
            <a:pPr algn="ctr"/>
            <a:r>
              <a:rPr lang="de-DE" sz="1200" dirty="0" err="1" smtClean="0"/>
              <a:t>text</a:t>
            </a:r>
            <a:endParaRPr lang="de-DE" sz="1200" dirty="0"/>
          </a:p>
        </p:txBody>
      </p:sp>
      <p:sp>
        <p:nvSpPr>
          <p:cNvPr id="63" name="Wolkenförmige Legende 62"/>
          <p:cNvSpPr/>
          <p:nvPr/>
        </p:nvSpPr>
        <p:spPr>
          <a:xfrm>
            <a:off x="7677344" y="143635"/>
            <a:ext cx="1035115" cy="675075"/>
          </a:xfrm>
          <a:prstGeom prst="cloudCallout">
            <a:avLst>
              <a:gd name="adj1" fmla="val -39167"/>
              <a:gd name="adj2" fmla="val 8166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65" name="Picture 2" descr="C:\Schule\Bilder und Symbole\METACOM 6.0\PNG_ohne_Rahmen\Berufe\hausmeister2.png"/>
          <p:cNvPicPr>
            <a:picLocks noChangeAspect="1" noChangeArrowheads="1"/>
          </p:cNvPicPr>
          <p:nvPr/>
        </p:nvPicPr>
        <p:blipFill>
          <a:blip r:embed="rId3" cstate="print"/>
          <a:srcRect/>
          <a:stretch>
            <a:fillRect/>
          </a:stretch>
        </p:blipFill>
        <p:spPr bwMode="auto">
          <a:xfrm>
            <a:off x="7947376" y="278651"/>
            <a:ext cx="540060" cy="450614"/>
          </a:xfrm>
          <a:prstGeom prst="rect">
            <a:avLst/>
          </a:prstGeom>
          <a:noFill/>
        </p:spPr>
      </p:pic>
      <p:grpSp>
        <p:nvGrpSpPr>
          <p:cNvPr id="71" name="Gruppieren 63"/>
          <p:cNvGrpSpPr/>
          <p:nvPr/>
        </p:nvGrpSpPr>
        <p:grpSpPr>
          <a:xfrm>
            <a:off x="8082390" y="6534345"/>
            <a:ext cx="315035" cy="180020"/>
            <a:chOff x="7992381" y="6182925"/>
            <a:chExt cx="630070" cy="486435"/>
          </a:xfrm>
        </p:grpSpPr>
        <p:sp>
          <p:nvSpPr>
            <p:cNvPr id="72" name="Wolkenförmige Legende 71"/>
            <p:cNvSpPr/>
            <p:nvPr/>
          </p:nvSpPr>
          <p:spPr>
            <a:xfrm>
              <a:off x="7992381" y="6182925"/>
              <a:ext cx="630070" cy="486435"/>
            </a:xfrm>
            <a:prstGeom prst="cloudCallout">
              <a:avLst>
                <a:gd name="adj1" fmla="val -39167"/>
                <a:gd name="adj2" fmla="val 8166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73" name="Picture 2" descr="C:\Schule\Bilder und Symbole\METACOM 6.0\PNG_ohne_Rahmen\Berufe\hausmeister2.png"/>
            <p:cNvPicPr>
              <a:picLocks noChangeAspect="1" noChangeArrowheads="1"/>
            </p:cNvPicPr>
            <p:nvPr/>
          </p:nvPicPr>
          <p:blipFill>
            <a:blip r:embed="rId4" cstate="print"/>
            <a:srcRect/>
            <a:stretch>
              <a:fillRect/>
            </a:stretch>
          </p:blipFill>
          <p:spPr bwMode="auto">
            <a:xfrm>
              <a:off x="8127395" y="6264315"/>
              <a:ext cx="350430" cy="292391"/>
            </a:xfrm>
            <a:prstGeom prst="rect">
              <a:avLst/>
            </a:prstGeom>
            <a:noFill/>
          </p:spPr>
        </p:pic>
      </p:grpSp>
      <p:graphicFrame>
        <p:nvGraphicFramePr>
          <p:cNvPr id="62" name="Tabelle 61"/>
          <p:cNvGraphicFramePr>
            <a:graphicFrameLocks noGrp="1"/>
          </p:cNvGraphicFramePr>
          <p:nvPr/>
        </p:nvGraphicFramePr>
        <p:xfrm>
          <a:off x="0" y="6219310"/>
          <a:ext cx="9144025" cy="638690"/>
        </p:xfrm>
        <a:graphic>
          <a:graphicData uri="http://schemas.openxmlformats.org/drawingml/2006/table">
            <a:tbl>
              <a:tblPr firstRow="1" bandRow="1">
                <a:tableStyleId>{5940675A-B579-460E-94D1-54222C63F5DA}</a:tableStyleId>
              </a:tblPr>
              <a:tblGrid>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tblGrid>
              <a:tr h="638690">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94" name="Textfeld 93"/>
          <p:cNvSpPr txBox="1"/>
          <p:nvPr/>
        </p:nvSpPr>
        <p:spPr>
          <a:xfrm rot="16200000">
            <a:off x="7984585" y="6220136"/>
            <a:ext cx="638690" cy="276999"/>
          </a:xfrm>
          <a:prstGeom prst="rect">
            <a:avLst/>
          </a:prstGeom>
          <a:noFill/>
        </p:spPr>
        <p:txBody>
          <a:bodyPr wrap="square" rtlCol="0">
            <a:spAutoFit/>
          </a:bodyPr>
          <a:lstStyle/>
          <a:p>
            <a:pPr algn="ctr"/>
            <a:r>
              <a:rPr lang="de-DE" sz="600" dirty="0" smtClean="0"/>
              <a:t>Arbeits-</a:t>
            </a:r>
          </a:p>
          <a:p>
            <a:pPr algn="ctr"/>
            <a:r>
              <a:rPr lang="de-DE" sz="600" dirty="0" smtClean="0"/>
              <a:t>träume</a:t>
            </a:r>
            <a:endParaRPr lang="de-DE" sz="600" dirty="0"/>
          </a:p>
        </p:txBody>
      </p:sp>
      <p:sp>
        <p:nvSpPr>
          <p:cNvPr id="97" name="Textfeld 96"/>
          <p:cNvSpPr txBox="1"/>
          <p:nvPr/>
        </p:nvSpPr>
        <p:spPr>
          <a:xfrm>
            <a:off x="431539" y="4869450"/>
            <a:ext cx="3015335" cy="5847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de-DE" sz="1600" dirty="0" smtClean="0"/>
              <a:t>Am liebsten möchte ich in </a:t>
            </a:r>
            <a:br>
              <a:rPr lang="de-DE" sz="1600" dirty="0" smtClean="0"/>
            </a:br>
            <a:r>
              <a:rPr lang="de-DE" sz="1600" dirty="0" smtClean="0"/>
              <a:t>dieser Einrichtung arbeiten:</a:t>
            </a:r>
            <a:endParaRPr lang="de-DE" sz="1600" dirty="0"/>
          </a:p>
        </p:txBody>
      </p:sp>
      <p:pic>
        <p:nvPicPr>
          <p:cNvPr id="4098" name="Picture 2" descr="C:\Schule\UK\Bilder und Symbole\METACOM 6.0\PNG_ohne_Rahmen\Haus\haus5.png"/>
          <p:cNvPicPr>
            <a:picLocks noChangeAspect="1" noChangeArrowheads="1"/>
          </p:cNvPicPr>
          <p:nvPr/>
        </p:nvPicPr>
        <p:blipFill>
          <a:blip r:embed="rId5" cstate="print"/>
          <a:srcRect/>
          <a:stretch>
            <a:fillRect/>
          </a:stretch>
        </p:blipFill>
        <p:spPr bwMode="auto">
          <a:xfrm>
            <a:off x="431540" y="4914165"/>
            <a:ext cx="611758" cy="510438"/>
          </a:xfrm>
          <a:prstGeom prst="rect">
            <a:avLst/>
          </a:prstGeom>
          <a:noFill/>
        </p:spPr>
      </p:pic>
      <p:sp>
        <p:nvSpPr>
          <p:cNvPr id="98" name="Abgerundetes Rechteck 97"/>
          <p:cNvSpPr/>
          <p:nvPr/>
        </p:nvSpPr>
        <p:spPr>
          <a:xfrm>
            <a:off x="3671899" y="4599130"/>
            <a:ext cx="2925325" cy="171019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Textfeld 98"/>
          <p:cNvSpPr txBox="1"/>
          <p:nvPr/>
        </p:nvSpPr>
        <p:spPr>
          <a:xfrm>
            <a:off x="3671899" y="6032321"/>
            <a:ext cx="2925325" cy="276999"/>
          </a:xfrm>
          <a:prstGeom prst="rect">
            <a:avLst/>
          </a:prstGeom>
          <a:noFill/>
        </p:spPr>
        <p:txBody>
          <a:bodyPr wrap="square" rtlCol="0">
            <a:spAutoFit/>
          </a:bodyPr>
          <a:lstStyle/>
          <a:p>
            <a:pPr algn="ctr"/>
            <a:r>
              <a:rPr lang="de-DE" sz="1200" dirty="0" err="1" smtClean="0"/>
              <a:t>text</a:t>
            </a:r>
            <a:endParaRPr lang="de-DE" sz="1200" dirty="0"/>
          </a:p>
        </p:txBody>
      </p:sp>
      <p:sp>
        <p:nvSpPr>
          <p:cNvPr id="34" name="Textfeld 33"/>
          <p:cNvSpPr txBox="1"/>
          <p:nvPr/>
        </p:nvSpPr>
        <p:spPr>
          <a:xfrm rot="16200000">
            <a:off x="7765421" y="4824538"/>
            <a:ext cx="2557110" cy="200055"/>
          </a:xfrm>
          <a:prstGeom prst="rect">
            <a:avLst/>
          </a:prstGeom>
          <a:noFill/>
        </p:spPr>
        <p:txBody>
          <a:bodyPr wrap="none" rtlCol="0">
            <a:spAutoFit/>
          </a:bodyPr>
          <a:lstStyle/>
          <a:p>
            <a:r>
              <a:rPr lang="de-DE" sz="700" dirty="0">
                <a:solidFill>
                  <a:schemeClr val="bg1">
                    <a:lumMod val="65000"/>
                  </a:schemeClr>
                </a:solidFill>
              </a:rPr>
              <a:t>© Nina Fröhlich </a:t>
            </a:r>
            <a:r>
              <a:rPr lang="de-DE" sz="700" dirty="0" smtClean="0">
                <a:solidFill>
                  <a:schemeClr val="bg1">
                    <a:lumMod val="65000"/>
                  </a:schemeClr>
                </a:solidFill>
              </a:rPr>
              <a:t>2015  </a:t>
            </a:r>
            <a:r>
              <a:rPr lang="de-DE" sz="700" dirty="0">
                <a:solidFill>
                  <a:schemeClr val="bg1">
                    <a:lumMod val="65000"/>
                  </a:schemeClr>
                </a:solidFill>
              </a:rPr>
              <a:t>-  METACOM Symbole © Annette Kitzinger</a:t>
            </a:r>
          </a:p>
        </p:txBody>
      </p:sp>
    </p:spTree>
    <p:extLst>
      <p:ext uri="{BB962C8B-B14F-4D97-AF65-F5344CB8AC3E}">
        <p14:creationId xmlns="" xmlns:p14="http://schemas.microsoft.com/office/powerpoint/2010/main" val="1204333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Wolkenförmige Legende 42"/>
          <p:cNvSpPr/>
          <p:nvPr/>
        </p:nvSpPr>
        <p:spPr>
          <a:xfrm>
            <a:off x="7002271" y="1403775"/>
            <a:ext cx="1980220" cy="2025225"/>
          </a:xfrm>
          <a:prstGeom prst="cloudCallout">
            <a:avLst>
              <a:gd name="adj1" fmla="val -50199"/>
              <a:gd name="adj2" fmla="val 69440"/>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 5"/>
          <p:cNvSpPr>
            <a:spLocks noGrp="1"/>
          </p:cNvSpPr>
          <p:nvPr>
            <p:ph type="title"/>
          </p:nvPr>
        </p:nvSpPr>
        <p:spPr>
          <a:xfrm>
            <a:off x="251520" y="548680"/>
            <a:ext cx="7128792" cy="490066"/>
          </a:xfrm>
        </p:spPr>
        <p:txBody>
          <a:bodyPr>
            <a:normAutofit/>
          </a:bodyPr>
          <a:lstStyle/>
          <a:p>
            <a:pPr algn="l"/>
            <a:r>
              <a:rPr lang="de-DE" sz="2400" dirty="0" smtClean="0"/>
              <a:t>Lebensträume</a:t>
            </a:r>
            <a:endParaRPr lang="de-DE" sz="2400" dirty="0"/>
          </a:p>
        </p:txBody>
      </p:sp>
      <p:sp>
        <p:nvSpPr>
          <p:cNvPr id="7" name="Abgerundetes Rechteck 6"/>
          <p:cNvSpPr/>
          <p:nvPr/>
        </p:nvSpPr>
        <p:spPr>
          <a:xfrm>
            <a:off x="7884368" y="188640"/>
            <a:ext cx="792088" cy="792088"/>
          </a:xfrm>
          <a:prstGeom prst="roundRect">
            <a:avLst/>
          </a:prstGeom>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cxnSp>
        <p:nvCxnSpPr>
          <p:cNvPr id="40" name="Gerade Verbindung 39"/>
          <p:cNvCxnSpPr/>
          <p:nvPr/>
        </p:nvCxnSpPr>
        <p:spPr>
          <a:xfrm>
            <a:off x="0" y="1124744"/>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27" name="Picture 3" descr="C:\Schule\UK\Bilder und Symbole\METACOM 6.0\PNG_ohne_Rahmen\Feste\wunschzettel.png"/>
          <p:cNvPicPr>
            <a:picLocks noChangeAspect="1" noChangeArrowheads="1"/>
          </p:cNvPicPr>
          <p:nvPr/>
        </p:nvPicPr>
        <p:blipFill>
          <a:blip r:embed="rId2" cstate="print"/>
          <a:srcRect/>
          <a:stretch>
            <a:fillRect/>
          </a:stretch>
        </p:blipFill>
        <p:spPr bwMode="auto">
          <a:xfrm>
            <a:off x="7947375" y="323655"/>
            <a:ext cx="679075" cy="566605"/>
          </a:xfrm>
          <a:prstGeom prst="rect">
            <a:avLst/>
          </a:prstGeom>
          <a:noFill/>
        </p:spPr>
      </p:pic>
      <p:pic>
        <p:nvPicPr>
          <p:cNvPr id="24" name="Picture 3" descr="C:\Schule\UK\Bilder und Symbole\METACOM 6.0\PNG_ohne_Rahmen\Feste\wunschzettel.png"/>
          <p:cNvPicPr>
            <a:picLocks noChangeAspect="1" noChangeArrowheads="1"/>
          </p:cNvPicPr>
          <p:nvPr/>
        </p:nvPicPr>
        <p:blipFill>
          <a:blip r:embed="rId3" cstate="print"/>
          <a:srcRect/>
          <a:stretch>
            <a:fillRect/>
          </a:stretch>
        </p:blipFill>
        <p:spPr bwMode="auto">
          <a:xfrm>
            <a:off x="8442430" y="6561425"/>
            <a:ext cx="270030" cy="225307"/>
          </a:xfrm>
          <a:prstGeom prst="rect">
            <a:avLst/>
          </a:prstGeom>
          <a:noFill/>
        </p:spPr>
      </p:pic>
      <p:sp>
        <p:nvSpPr>
          <p:cNvPr id="25" name="Abgerundetes Rechteck 24"/>
          <p:cNvSpPr/>
          <p:nvPr/>
        </p:nvSpPr>
        <p:spPr>
          <a:xfrm>
            <a:off x="25152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25152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7" name="Abgerundetes Rechteck 26"/>
          <p:cNvSpPr/>
          <p:nvPr/>
        </p:nvSpPr>
        <p:spPr>
          <a:xfrm>
            <a:off x="196171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p:cNvSpPr txBox="1"/>
          <p:nvPr/>
        </p:nvSpPr>
        <p:spPr>
          <a:xfrm>
            <a:off x="196171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9" name="Abgerundetes Rechteck 28"/>
          <p:cNvSpPr/>
          <p:nvPr/>
        </p:nvSpPr>
        <p:spPr>
          <a:xfrm>
            <a:off x="367190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367190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1" name="Abgerundetes Rechteck 30"/>
          <p:cNvSpPr/>
          <p:nvPr/>
        </p:nvSpPr>
        <p:spPr>
          <a:xfrm>
            <a:off x="538209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p:cNvSpPr txBox="1"/>
          <p:nvPr/>
        </p:nvSpPr>
        <p:spPr>
          <a:xfrm>
            <a:off x="538209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3" name="Abgerundetes Rechteck 32"/>
          <p:cNvSpPr/>
          <p:nvPr/>
        </p:nvSpPr>
        <p:spPr>
          <a:xfrm>
            <a:off x="25152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p:cNvSpPr txBox="1"/>
          <p:nvPr/>
        </p:nvSpPr>
        <p:spPr>
          <a:xfrm>
            <a:off x="25152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5" name="Abgerundetes Rechteck 34"/>
          <p:cNvSpPr/>
          <p:nvPr/>
        </p:nvSpPr>
        <p:spPr>
          <a:xfrm>
            <a:off x="196171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196171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7" name="Abgerundetes Rechteck 36"/>
          <p:cNvSpPr/>
          <p:nvPr/>
        </p:nvSpPr>
        <p:spPr>
          <a:xfrm>
            <a:off x="367190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p:cNvSpPr txBox="1"/>
          <p:nvPr/>
        </p:nvSpPr>
        <p:spPr>
          <a:xfrm>
            <a:off x="367190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41" name="Abgerundetes Rechteck 40"/>
          <p:cNvSpPr/>
          <p:nvPr/>
        </p:nvSpPr>
        <p:spPr>
          <a:xfrm>
            <a:off x="538209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p:cNvSpPr txBox="1"/>
          <p:nvPr/>
        </p:nvSpPr>
        <p:spPr>
          <a:xfrm>
            <a:off x="538209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45" name="Abgerundetes Rechteck 44"/>
          <p:cNvSpPr/>
          <p:nvPr/>
        </p:nvSpPr>
        <p:spPr>
          <a:xfrm>
            <a:off x="25152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p:cNvSpPr txBox="1"/>
          <p:nvPr/>
        </p:nvSpPr>
        <p:spPr>
          <a:xfrm>
            <a:off x="25152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60" name="Abgerundetes Rechteck 59"/>
          <p:cNvSpPr/>
          <p:nvPr/>
        </p:nvSpPr>
        <p:spPr>
          <a:xfrm>
            <a:off x="196171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Textfeld 60"/>
          <p:cNvSpPr txBox="1"/>
          <p:nvPr/>
        </p:nvSpPr>
        <p:spPr>
          <a:xfrm>
            <a:off x="196171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62" name="Abgerundetes Rechteck 61"/>
          <p:cNvSpPr/>
          <p:nvPr/>
        </p:nvSpPr>
        <p:spPr>
          <a:xfrm>
            <a:off x="367190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Textfeld 62"/>
          <p:cNvSpPr txBox="1"/>
          <p:nvPr/>
        </p:nvSpPr>
        <p:spPr>
          <a:xfrm>
            <a:off x="367190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64" name="Abgerundetes Rechteck 63"/>
          <p:cNvSpPr/>
          <p:nvPr/>
        </p:nvSpPr>
        <p:spPr>
          <a:xfrm>
            <a:off x="538209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Textfeld 64"/>
          <p:cNvSpPr txBox="1"/>
          <p:nvPr/>
        </p:nvSpPr>
        <p:spPr>
          <a:xfrm>
            <a:off x="565212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67" name="Textfeld 66"/>
          <p:cNvSpPr txBox="1"/>
          <p:nvPr/>
        </p:nvSpPr>
        <p:spPr>
          <a:xfrm>
            <a:off x="7317305" y="1673805"/>
            <a:ext cx="1512168" cy="1708160"/>
          </a:xfrm>
          <a:prstGeom prst="rect">
            <a:avLst/>
          </a:prstGeom>
          <a:noFill/>
        </p:spPr>
        <p:txBody>
          <a:bodyPr wrap="square" rtlCol="0">
            <a:spAutoFit/>
          </a:bodyPr>
          <a:lstStyle/>
          <a:p>
            <a:pPr>
              <a:buFont typeface="Arial" pitchFamily="34" charset="0"/>
              <a:buChar char="•"/>
            </a:pPr>
            <a:r>
              <a:rPr lang="de-DE" sz="1050" dirty="0" smtClean="0"/>
              <a:t> das möchte ich noch lernen</a:t>
            </a:r>
          </a:p>
          <a:p>
            <a:pPr>
              <a:buFont typeface="Arial" pitchFamily="34" charset="0"/>
              <a:buChar char="•"/>
            </a:pPr>
            <a:r>
              <a:rPr lang="de-DE" sz="1050" dirty="0" smtClean="0"/>
              <a:t>da möchte ich mal hinfahren</a:t>
            </a:r>
          </a:p>
          <a:p>
            <a:pPr>
              <a:buFont typeface="Arial" pitchFamily="34" charset="0"/>
              <a:buChar char="•"/>
            </a:pPr>
            <a:r>
              <a:rPr lang="de-DE" sz="1050" dirty="0" smtClean="0"/>
              <a:t>das möchte ich erleben</a:t>
            </a:r>
          </a:p>
          <a:p>
            <a:pPr>
              <a:buFont typeface="Arial" pitchFamily="34" charset="0"/>
              <a:buChar char="•"/>
            </a:pPr>
            <a:r>
              <a:rPr lang="de-DE" sz="1050" dirty="0" smtClean="0"/>
              <a:t>das möchte ich haben</a:t>
            </a:r>
          </a:p>
          <a:p>
            <a:pPr>
              <a:buFont typeface="Arial" pitchFamily="34" charset="0"/>
              <a:buChar char="•"/>
            </a:pPr>
            <a:r>
              <a:rPr lang="de-DE" sz="1050" dirty="0" smtClean="0"/>
              <a:t>diese Menschen möchte ich treffen</a:t>
            </a:r>
          </a:p>
          <a:p>
            <a:pPr>
              <a:buFont typeface="Arial" pitchFamily="34" charset="0"/>
              <a:buChar char="•"/>
            </a:pPr>
            <a:r>
              <a:rPr lang="de-DE" sz="1050" dirty="0" smtClean="0"/>
              <a:t>...</a:t>
            </a:r>
          </a:p>
          <a:p>
            <a:endParaRPr lang="de-DE" sz="1050" dirty="0"/>
          </a:p>
        </p:txBody>
      </p:sp>
      <p:graphicFrame>
        <p:nvGraphicFramePr>
          <p:cNvPr id="82" name="Tabelle 81"/>
          <p:cNvGraphicFramePr>
            <a:graphicFrameLocks noGrp="1"/>
          </p:cNvGraphicFramePr>
          <p:nvPr/>
        </p:nvGraphicFramePr>
        <p:xfrm>
          <a:off x="0" y="6219310"/>
          <a:ext cx="9144025" cy="638690"/>
        </p:xfrm>
        <a:graphic>
          <a:graphicData uri="http://schemas.openxmlformats.org/drawingml/2006/table">
            <a:tbl>
              <a:tblPr firstRow="1" bandRow="1">
                <a:tableStyleId>{5940675A-B579-460E-94D1-54222C63F5DA}</a:tableStyleId>
              </a:tblPr>
              <a:tblGrid>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tblGrid>
              <a:tr h="638690">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102" name="Textfeld 101"/>
          <p:cNvSpPr txBox="1"/>
          <p:nvPr/>
        </p:nvSpPr>
        <p:spPr>
          <a:xfrm rot="16200000">
            <a:off x="8432667" y="6229073"/>
            <a:ext cx="476545" cy="276999"/>
          </a:xfrm>
          <a:prstGeom prst="rect">
            <a:avLst/>
          </a:prstGeom>
          <a:noFill/>
        </p:spPr>
        <p:txBody>
          <a:bodyPr wrap="square" rtlCol="0">
            <a:spAutoFit/>
          </a:bodyPr>
          <a:lstStyle/>
          <a:p>
            <a:pPr algn="ctr"/>
            <a:r>
              <a:rPr lang="de-DE" sz="600" dirty="0" smtClean="0"/>
              <a:t>Lebens-Träume</a:t>
            </a:r>
            <a:endParaRPr lang="de-DE" sz="600" dirty="0"/>
          </a:p>
        </p:txBody>
      </p:sp>
      <p:sp>
        <p:nvSpPr>
          <p:cNvPr id="39" name="Textfeld 38"/>
          <p:cNvSpPr txBox="1"/>
          <p:nvPr/>
        </p:nvSpPr>
        <p:spPr>
          <a:xfrm rot="16200000">
            <a:off x="7765421" y="4824538"/>
            <a:ext cx="2557110" cy="200055"/>
          </a:xfrm>
          <a:prstGeom prst="rect">
            <a:avLst/>
          </a:prstGeom>
          <a:noFill/>
        </p:spPr>
        <p:txBody>
          <a:bodyPr wrap="none" rtlCol="0">
            <a:spAutoFit/>
          </a:bodyPr>
          <a:lstStyle/>
          <a:p>
            <a:r>
              <a:rPr lang="de-DE" sz="700" dirty="0">
                <a:solidFill>
                  <a:schemeClr val="bg1">
                    <a:lumMod val="65000"/>
                  </a:schemeClr>
                </a:solidFill>
              </a:rPr>
              <a:t>© Nina Fröhlich </a:t>
            </a:r>
            <a:r>
              <a:rPr lang="de-DE" sz="700" dirty="0" smtClean="0">
                <a:solidFill>
                  <a:schemeClr val="bg1">
                    <a:lumMod val="65000"/>
                  </a:schemeClr>
                </a:solidFill>
              </a:rPr>
              <a:t>2015  </a:t>
            </a:r>
            <a:r>
              <a:rPr lang="de-DE" sz="700" dirty="0">
                <a:solidFill>
                  <a:schemeClr val="bg1">
                    <a:lumMod val="65000"/>
                  </a:schemeClr>
                </a:solidFill>
              </a:rPr>
              <a:t>-  METACOM Symbole © Annette Kitzinger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le 21"/>
          <p:cNvGraphicFramePr>
            <a:graphicFrameLocks noGrp="1"/>
          </p:cNvGraphicFramePr>
          <p:nvPr/>
        </p:nvGraphicFramePr>
        <p:xfrm>
          <a:off x="0" y="6219310"/>
          <a:ext cx="9144009" cy="638690"/>
        </p:xfrm>
        <a:graphic>
          <a:graphicData uri="http://schemas.openxmlformats.org/drawingml/2006/table">
            <a:tbl>
              <a:tblPr firstRow="1" bandRow="1">
                <a:tableStyleId>{5940675A-B579-460E-94D1-54222C63F5DA}</a:tableStyleId>
              </a:tblPr>
              <a:tblGrid>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tblGrid>
              <a:tr h="638690">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el 5"/>
          <p:cNvSpPr>
            <a:spLocks noGrp="1"/>
          </p:cNvSpPr>
          <p:nvPr>
            <p:ph type="title"/>
          </p:nvPr>
        </p:nvSpPr>
        <p:spPr>
          <a:xfrm>
            <a:off x="251520" y="548680"/>
            <a:ext cx="7128792" cy="490066"/>
          </a:xfrm>
        </p:spPr>
        <p:txBody>
          <a:bodyPr>
            <a:normAutofit/>
          </a:bodyPr>
          <a:lstStyle/>
          <a:p>
            <a:pPr algn="l"/>
            <a:r>
              <a:rPr lang="de-DE" sz="2400" dirty="0" smtClean="0"/>
              <a:t>Neuigkeiten  </a:t>
            </a:r>
            <a:endParaRPr lang="de-DE" sz="2400" dirty="0"/>
          </a:p>
        </p:txBody>
      </p:sp>
      <p:sp>
        <p:nvSpPr>
          <p:cNvPr id="7" name="Abgerundetes Rechteck 6"/>
          <p:cNvSpPr/>
          <p:nvPr/>
        </p:nvSpPr>
        <p:spPr>
          <a:xfrm>
            <a:off x="7884368" y="188640"/>
            <a:ext cx="792088" cy="792088"/>
          </a:xfrm>
          <a:prstGeom prst="roundRect">
            <a:avLst/>
          </a:prstGeom>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cxnSp>
        <p:nvCxnSpPr>
          <p:cNvPr id="40" name="Gerade Verbindung 39"/>
          <p:cNvCxnSpPr/>
          <p:nvPr/>
        </p:nvCxnSpPr>
        <p:spPr>
          <a:xfrm>
            <a:off x="0" y="1124744"/>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7410" name="Picture 2" descr="C:\Schule\Bilder und Symbole\METACOM 6.0\PNG_ohne_Rahmen\Haus\gluehbirnesparlampe.png"/>
          <p:cNvPicPr>
            <a:picLocks noChangeAspect="1" noChangeArrowheads="1"/>
          </p:cNvPicPr>
          <p:nvPr/>
        </p:nvPicPr>
        <p:blipFill>
          <a:blip r:embed="rId2" cstate="print"/>
          <a:srcRect/>
          <a:stretch>
            <a:fillRect/>
          </a:stretch>
        </p:blipFill>
        <p:spPr bwMode="auto">
          <a:xfrm>
            <a:off x="7902370" y="278650"/>
            <a:ext cx="810090" cy="675922"/>
          </a:xfrm>
          <a:prstGeom prst="rect">
            <a:avLst/>
          </a:prstGeom>
          <a:noFill/>
        </p:spPr>
      </p:pic>
      <p:sp>
        <p:nvSpPr>
          <p:cNvPr id="43" name="Ovale Legende 42"/>
          <p:cNvSpPr/>
          <p:nvPr/>
        </p:nvSpPr>
        <p:spPr>
          <a:xfrm>
            <a:off x="2636785" y="278651"/>
            <a:ext cx="3375375" cy="1170130"/>
          </a:xfrm>
          <a:prstGeom prst="wedgeEllipseCallout">
            <a:avLst>
              <a:gd name="adj1" fmla="val -27390"/>
              <a:gd name="adj2" fmla="val 6316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de-DE" sz="1400" dirty="0"/>
          </a:p>
        </p:txBody>
      </p:sp>
      <p:sp>
        <p:nvSpPr>
          <p:cNvPr id="44" name="Textfeld 43"/>
          <p:cNvSpPr txBox="1"/>
          <p:nvPr/>
        </p:nvSpPr>
        <p:spPr>
          <a:xfrm>
            <a:off x="2726796" y="368660"/>
            <a:ext cx="3150350" cy="1200329"/>
          </a:xfrm>
          <a:prstGeom prst="rect">
            <a:avLst/>
          </a:prstGeom>
          <a:noFill/>
        </p:spPr>
        <p:txBody>
          <a:bodyPr wrap="square" rtlCol="0">
            <a:spAutoFit/>
          </a:bodyPr>
          <a:lstStyle/>
          <a:p>
            <a:pPr algn="ctr"/>
            <a:r>
              <a:rPr lang="de-DE" dirty="0" smtClean="0"/>
              <a:t>Wenn Dir einfällt, </a:t>
            </a:r>
          </a:p>
          <a:p>
            <a:pPr algn="ctr"/>
            <a:r>
              <a:rPr lang="de-DE" dirty="0" smtClean="0"/>
              <a:t>was in diesem Buch noch fehlt, </a:t>
            </a:r>
          </a:p>
          <a:p>
            <a:pPr algn="ctr"/>
            <a:r>
              <a:rPr lang="de-DE" dirty="0" smtClean="0"/>
              <a:t>schreib es hier rein!</a:t>
            </a:r>
          </a:p>
          <a:p>
            <a:pPr algn="ctr"/>
            <a:endParaRPr lang="de-DE" dirty="0"/>
          </a:p>
        </p:txBody>
      </p:sp>
      <p:cxnSp>
        <p:nvCxnSpPr>
          <p:cNvPr id="46" name="Gerade Verbindung 45"/>
          <p:cNvCxnSpPr/>
          <p:nvPr/>
        </p:nvCxnSpPr>
        <p:spPr>
          <a:xfrm>
            <a:off x="386535" y="2258870"/>
            <a:ext cx="83259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p:nvCxnSpPr>
        <p:spPr>
          <a:xfrm>
            <a:off x="386535" y="2573905"/>
            <a:ext cx="83259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p:nvCxnSpPr>
        <p:spPr>
          <a:xfrm>
            <a:off x="386535" y="2888940"/>
            <a:ext cx="83259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p:nvCxnSpPr>
        <p:spPr>
          <a:xfrm>
            <a:off x="386535" y="3203975"/>
            <a:ext cx="83259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p:nvCxnSpPr>
        <p:spPr>
          <a:xfrm>
            <a:off x="386535" y="3519010"/>
            <a:ext cx="83259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p:nvCxnSpPr>
        <p:spPr>
          <a:xfrm>
            <a:off x="386535" y="3834045"/>
            <a:ext cx="83259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a:xfrm>
            <a:off x="386535" y="4149080"/>
            <a:ext cx="83259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a:off x="386535" y="4464115"/>
            <a:ext cx="83259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p:nvCxnSpPr>
        <p:spPr>
          <a:xfrm>
            <a:off x="386535" y="4779150"/>
            <a:ext cx="83259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p:nvCxnSpPr>
        <p:spPr>
          <a:xfrm>
            <a:off x="386535" y="5094185"/>
            <a:ext cx="83259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p:nvCxnSpPr>
        <p:spPr>
          <a:xfrm>
            <a:off x="386535" y="5409220"/>
            <a:ext cx="83259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p:nvCxnSpPr>
        <p:spPr>
          <a:xfrm>
            <a:off x="386535" y="5724255"/>
            <a:ext cx="83259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9" name="Picture 2" descr="C:\Schule\Bilder und Symbole\METACOM 6.0\PNG_ohne_Rahmen\Haus\gluehbirnesparlampe.png"/>
          <p:cNvPicPr>
            <a:picLocks noChangeAspect="1" noChangeArrowheads="1"/>
          </p:cNvPicPr>
          <p:nvPr/>
        </p:nvPicPr>
        <p:blipFill>
          <a:blip r:embed="rId3" cstate="print"/>
          <a:srcRect/>
          <a:stretch>
            <a:fillRect/>
          </a:stretch>
        </p:blipFill>
        <p:spPr bwMode="auto">
          <a:xfrm>
            <a:off x="8711952" y="6497960"/>
            <a:ext cx="432048" cy="360040"/>
          </a:xfrm>
          <a:prstGeom prst="rect">
            <a:avLst/>
          </a:prstGeom>
          <a:noFill/>
        </p:spPr>
      </p:pic>
      <p:graphicFrame>
        <p:nvGraphicFramePr>
          <p:cNvPr id="25" name="Tabelle 24"/>
          <p:cNvGraphicFramePr>
            <a:graphicFrameLocks noGrp="1"/>
          </p:cNvGraphicFramePr>
          <p:nvPr/>
        </p:nvGraphicFramePr>
        <p:xfrm>
          <a:off x="0" y="6219310"/>
          <a:ext cx="9144025" cy="638690"/>
        </p:xfrm>
        <a:graphic>
          <a:graphicData uri="http://schemas.openxmlformats.org/drawingml/2006/table">
            <a:tbl>
              <a:tblPr firstRow="1" bandRow="1">
                <a:tableStyleId>{5940675A-B579-460E-94D1-54222C63F5DA}</a:tableStyleId>
              </a:tblPr>
              <a:tblGrid>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tblGrid>
              <a:tr h="638690">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3" name="Textfeld 62"/>
          <p:cNvSpPr txBox="1"/>
          <p:nvPr/>
        </p:nvSpPr>
        <p:spPr>
          <a:xfrm rot="16200000">
            <a:off x="8835897" y="6297742"/>
            <a:ext cx="431540" cy="184666"/>
          </a:xfrm>
          <a:prstGeom prst="rect">
            <a:avLst/>
          </a:prstGeom>
          <a:noFill/>
        </p:spPr>
        <p:txBody>
          <a:bodyPr wrap="square" rtlCol="0">
            <a:spAutoFit/>
          </a:bodyPr>
          <a:lstStyle/>
          <a:p>
            <a:pPr algn="ctr"/>
            <a:r>
              <a:rPr lang="de-DE" sz="600" dirty="0" smtClean="0"/>
              <a:t>Neues</a:t>
            </a:r>
            <a:endParaRPr lang="de-DE" sz="600" dirty="0"/>
          </a:p>
        </p:txBody>
      </p:sp>
      <p:sp>
        <p:nvSpPr>
          <p:cNvPr id="24" name="Textfeld 23"/>
          <p:cNvSpPr txBox="1"/>
          <p:nvPr/>
        </p:nvSpPr>
        <p:spPr>
          <a:xfrm rot="16200000">
            <a:off x="7765421" y="4824538"/>
            <a:ext cx="2557110" cy="200055"/>
          </a:xfrm>
          <a:prstGeom prst="rect">
            <a:avLst/>
          </a:prstGeom>
          <a:noFill/>
        </p:spPr>
        <p:txBody>
          <a:bodyPr wrap="none" rtlCol="0">
            <a:spAutoFit/>
          </a:bodyPr>
          <a:lstStyle/>
          <a:p>
            <a:r>
              <a:rPr lang="de-DE" sz="700" dirty="0">
                <a:solidFill>
                  <a:schemeClr val="bg1">
                    <a:lumMod val="65000"/>
                  </a:schemeClr>
                </a:solidFill>
              </a:rPr>
              <a:t>© Nina Fröhlich </a:t>
            </a:r>
            <a:r>
              <a:rPr lang="de-DE" sz="700" dirty="0" smtClean="0">
                <a:solidFill>
                  <a:schemeClr val="bg1">
                    <a:lumMod val="65000"/>
                  </a:schemeClr>
                </a:solidFill>
              </a:rPr>
              <a:t>2015  </a:t>
            </a:r>
            <a:r>
              <a:rPr lang="de-DE" sz="700" dirty="0">
                <a:solidFill>
                  <a:schemeClr val="bg1">
                    <a:lumMod val="65000"/>
                  </a:schemeClr>
                </a:solidFill>
              </a:rPr>
              <a:t>-  METACOM Symbole © Annette Kitzinger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Register in der Übersicht</a:t>
            </a:r>
            <a:endParaRPr lang="de-DE" dirty="0"/>
          </a:p>
        </p:txBody>
      </p:sp>
      <p:graphicFrame>
        <p:nvGraphicFramePr>
          <p:cNvPr id="3" name="Tabelle 2"/>
          <p:cNvGraphicFramePr>
            <a:graphicFrameLocks noGrp="1"/>
          </p:cNvGraphicFramePr>
          <p:nvPr/>
        </p:nvGraphicFramePr>
        <p:xfrm>
          <a:off x="0" y="6219310"/>
          <a:ext cx="9144025" cy="638690"/>
        </p:xfrm>
        <a:graphic>
          <a:graphicData uri="http://schemas.openxmlformats.org/drawingml/2006/table">
            <a:tbl>
              <a:tblPr firstRow="1" bandRow="1">
                <a:tableStyleId>{5940675A-B579-460E-94D1-54222C63F5DA}</a:tableStyleId>
              </a:tblPr>
              <a:tblGrid>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tblGrid>
              <a:tr h="638690">
                <a:tc>
                  <a:txBody>
                    <a:bodyPr/>
                    <a:lstStyle/>
                    <a:p>
                      <a:pPr algn="ctr"/>
                      <a:endParaRPr lang="de-DE" sz="600" dirty="0"/>
                    </a:p>
                  </a:txBody>
                  <a:tcPr anchor="b"/>
                </a:tc>
                <a:tc>
                  <a:txBody>
                    <a:bodyPr/>
                    <a:lstStyle/>
                    <a:p>
                      <a:pPr algn="ctr"/>
                      <a:endParaRPr lang="de-DE" sz="600" dirty="0"/>
                    </a:p>
                  </a:txBody>
                  <a:tcPr anchor="b"/>
                </a:tc>
                <a:tc>
                  <a:txBody>
                    <a:bodyPr/>
                    <a:lstStyle/>
                    <a:p>
                      <a:pPr algn="ctr"/>
                      <a:endParaRPr lang="de-DE" sz="600" dirty="0"/>
                    </a:p>
                  </a:txBody>
                  <a:tcPr anchor="b"/>
                </a:tc>
                <a:tc>
                  <a:txBody>
                    <a:bodyPr/>
                    <a:lstStyle/>
                    <a:p>
                      <a:pPr algn="ctr"/>
                      <a:endParaRPr lang="de-DE" sz="600" dirty="0"/>
                    </a:p>
                  </a:txBody>
                  <a:tcPr anchor="b"/>
                </a:tc>
                <a:tc>
                  <a:txBody>
                    <a:bodyPr/>
                    <a:lstStyle/>
                    <a:p>
                      <a:pPr algn="ctr"/>
                      <a:endParaRPr lang="de-DE" sz="600" dirty="0"/>
                    </a:p>
                  </a:txBody>
                  <a:tcPr anchor="b"/>
                </a:tc>
                <a:tc>
                  <a:txBody>
                    <a:bodyPr/>
                    <a:lstStyle/>
                    <a:p>
                      <a:pPr algn="ctr"/>
                      <a:endParaRPr lang="de-DE" sz="600" dirty="0"/>
                    </a:p>
                  </a:txBody>
                  <a:tcPr anchor="b"/>
                </a:tc>
                <a:tc>
                  <a:txBody>
                    <a:bodyPr/>
                    <a:lstStyle/>
                    <a:p>
                      <a:pPr algn="ctr"/>
                      <a:endParaRPr lang="de-DE" sz="600" dirty="0"/>
                    </a:p>
                  </a:txBody>
                  <a:tcPr anchor="b"/>
                </a:tc>
                <a:tc>
                  <a:txBody>
                    <a:bodyPr/>
                    <a:lstStyle/>
                    <a:p>
                      <a:pPr algn="ctr"/>
                      <a:endParaRPr lang="de-DE" sz="600" dirty="0"/>
                    </a:p>
                  </a:txBody>
                  <a:tcPr anchor="b"/>
                </a:tc>
                <a:tc>
                  <a:txBody>
                    <a:bodyPr/>
                    <a:lstStyle/>
                    <a:p>
                      <a:pPr algn="ctr"/>
                      <a:endParaRPr lang="de-DE" sz="600" dirty="0"/>
                    </a:p>
                  </a:txBody>
                  <a:tcPr anchor="b"/>
                </a:tc>
                <a:tc>
                  <a:txBody>
                    <a:bodyPr/>
                    <a:lstStyle/>
                    <a:p>
                      <a:pPr algn="ctr"/>
                      <a:endParaRPr lang="de-DE" sz="600" dirty="0"/>
                    </a:p>
                  </a:txBody>
                  <a:tcPr anchor="b"/>
                </a:tc>
                <a:tc>
                  <a:txBody>
                    <a:bodyPr/>
                    <a:lstStyle/>
                    <a:p>
                      <a:pPr algn="ctr"/>
                      <a:endParaRPr lang="de-DE" sz="600" dirty="0"/>
                    </a:p>
                  </a:txBody>
                  <a:tcPr anchor="b"/>
                </a:tc>
                <a:tc>
                  <a:txBody>
                    <a:bodyPr/>
                    <a:lstStyle/>
                    <a:p>
                      <a:pPr algn="ctr"/>
                      <a:endParaRPr lang="de-DE" sz="600" dirty="0"/>
                    </a:p>
                  </a:txBody>
                  <a:tcPr anchor="b"/>
                </a:tc>
                <a:tc>
                  <a:txBody>
                    <a:bodyPr/>
                    <a:lstStyle/>
                    <a:p>
                      <a:pPr algn="ctr"/>
                      <a:endParaRPr lang="de-DE" sz="600" dirty="0"/>
                    </a:p>
                  </a:txBody>
                  <a:tcPr anchor="b"/>
                </a:tc>
                <a:tc>
                  <a:txBody>
                    <a:bodyPr/>
                    <a:lstStyle/>
                    <a:p>
                      <a:pPr algn="ctr"/>
                      <a:endParaRPr lang="de-DE" sz="600" dirty="0"/>
                    </a:p>
                  </a:txBody>
                  <a:tcPr anchor="b"/>
                </a:tc>
                <a:tc>
                  <a:txBody>
                    <a:bodyPr/>
                    <a:lstStyle/>
                    <a:p>
                      <a:pPr algn="ctr"/>
                      <a:endParaRPr lang="de-DE" sz="600" dirty="0"/>
                    </a:p>
                  </a:txBody>
                  <a:tcPr anchor="b"/>
                </a:tc>
                <a:tc>
                  <a:txBody>
                    <a:bodyPr/>
                    <a:lstStyle/>
                    <a:p>
                      <a:pPr algn="ctr"/>
                      <a:endParaRPr lang="de-DE" sz="600" dirty="0"/>
                    </a:p>
                  </a:txBody>
                  <a:tcPr anchor="b"/>
                </a:tc>
                <a:tc>
                  <a:txBody>
                    <a:bodyPr/>
                    <a:lstStyle/>
                    <a:p>
                      <a:pPr algn="ctr"/>
                      <a:endParaRPr lang="de-DE" sz="600" dirty="0"/>
                    </a:p>
                  </a:txBody>
                  <a:tcPr anchor="b"/>
                </a:tc>
                <a:tc>
                  <a:txBody>
                    <a:bodyPr/>
                    <a:lstStyle/>
                    <a:p>
                      <a:pPr algn="ctr"/>
                      <a:endParaRPr lang="de-DE" sz="600" dirty="0"/>
                    </a:p>
                  </a:txBody>
                  <a:tcPr anchor="b"/>
                </a:tc>
                <a:tc>
                  <a:txBody>
                    <a:bodyPr/>
                    <a:lstStyle/>
                    <a:p>
                      <a:pPr algn="ctr"/>
                      <a:endParaRPr lang="de-DE" sz="600" dirty="0"/>
                    </a:p>
                  </a:txBody>
                  <a:tcPr anchor="b"/>
                </a:tc>
                <a:tc>
                  <a:txBody>
                    <a:bodyPr/>
                    <a:lstStyle/>
                    <a:p>
                      <a:pPr algn="ctr"/>
                      <a:endParaRPr lang="de-DE" sz="600" dirty="0"/>
                    </a:p>
                  </a:txBody>
                  <a:tcPr anchor="b"/>
                </a:tc>
                <a:tc>
                  <a:txBody>
                    <a:bodyPr/>
                    <a:lstStyle/>
                    <a:p>
                      <a:pPr algn="ctr"/>
                      <a:endParaRPr lang="de-DE" sz="600" dirty="0"/>
                    </a:p>
                  </a:txBody>
                  <a:tcPr anchor="b"/>
                </a:tc>
                <a:tc>
                  <a:txBody>
                    <a:bodyPr/>
                    <a:lstStyle/>
                    <a:p>
                      <a:pPr algn="ctr"/>
                      <a:endParaRPr lang="de-DE" sz="600" dirty="0"/>
                    </a:p>
                  </a:txBody>
                  <a:tcPr anchor="b"/>
                </a:tc>
                <a:tc>
                  <a:txBody>
                    <a:bodyPr/>
                    <a:lstStyle/>
                    <a:p>
                      <a:pPr algn="ctr"/>
                      <a:endParaRPr lang="de-DE" sz="600" dirty="0"/>
                    </a:p>
                  </a:txBody>
                  <a:tcPr anchor="b"/>
                </a:tc>
                <a:tc>
                  <a:txBody>
                    <a:bodyPr/>
                    <a:lstStyle/>
                    <a:p>
                      <a:pPr algn="ctr"/>
                      <a:endParaRPr lang="de-DE" sz="600" dirty="0"/>
                    </a:p>
                  </a:txBody>
                  <a:tcPr anchor="b"/>
                </a:tc>
                <a:tc>
                  <a:txBody>
                    <a:bodyPr/>
                    <a:lstStyle/>
                    <a:p>
                      <a:pPr algn="ctr"/>
                      <a:endParaRPr lang="de-DE" sz="600" dirty="0"/>
                    </a:p>
                  </a:txBody>
                  <a:tcPr anchor="b"/>
                </a:tc>
              </a:tr>
            </a:tbl>
          </a:graphicData>
        </a:graphic>
      </p:graphicFrame>
      <p:sp>
        <p:nvSpPr>
          <p:cNvPr id="4" name="Textfeld 3"/>
          <p:cNvSpPr txBox="1"/>
          <p:nvPr/>
        </p:nvSpPr>
        <p:spPr>
          <a:xfrm>
            <a:off x="161510" y="6219310"/>
            <a:ext cx="276999" cy="638690"/>
          </a:xfrm>
          <a:prstGeom prst="rect">
            <a:avLst/>
          </a:prstGeom>
          <a:noFill/>
        </p:spPr>
        <p:txBody>
          <a:bodyPr vert="vert270" wrap="square" rtlCol="0">
            <a:spAutoFit/>
          </a:bodyPr>
          <a:lstStyle/>
          <a:p>
            <a:pPr algn="ctr"/>
            <a:r>
              <a:rPr lang="de-DE" sz="600" dirty="0" smtClean="0"/>
              <a:t>Das bin ich!</a:t>
            </a:r>
            <a:endParaRPr lang="de-DE" sz="600" dirty="0"/>
          </a:p>
        </p:txBody>
      </p:sp>
      <p:sp>
        <p:nvSpPr>
          <p:cNvPr id="5" name="Textfeld 4"/>
          <p:cNvSpPr txBox="1"/>
          <p:nvPr/>
        </p:nvSpPr>
        <p:spPr>
          <a:xfrm>
            <a:off x="521550" y="6219310"/>
            <a:ext cx="276999" cy="638690"/>
          </a:xfrm>
          <a:prstGeom prst="rect">
            <a:avLst/>
          </a:prstGeom>
          <a:noFill/>
        </p:spPr>
        <p:txBody>
          <a:bodyPr vert="vert270" wrap="square" rtlCol="0">
            <a:spAutoFit/>
          </a:bodyPr>
          <a:lstStyle/>
          <a:p>
            <a:pPr algn="ctr"/>
            <a:r>
              <a:rPr lang="de-DE" sz="600" dirty="0" smtClean="0"/>
              <a:t>Da wohne ich</a:t>
            </a:r>
            <a:endParaRPr lang="de-DE" sz="600" dirty="0"/>
          </a:p>
        </p:txBody>
      </p:sp>
      <p:sp>
        <p:nvSpPr>
          <p:cNvPr id="6" name="Textfeld 5"/>
          <p:cNvSpPr txBox="1"/>
          <p:nvPr/>
        </p:nvSpPr>
        <p:spPr>
          <a:xfrm>
            <a:off x="881590" y="6219311"/>
            <a:ext cx="553998" cy="638690"/>
          </a:xfrm>
          <a:prstGeom prst="rect">
            <a:avLst/>
          </a:prstGeom>
          <a:noFill/>
        </p:spPr>
        <p:txBody>
          <a:bodyPr vert="vert270" wrap="square" rtlCol="0">
            <a:spAutoFit/>
          </a:bodyPr>
          <a:lstStyle/>
          <a:p>
            <a:pPr algn="ctr"/>
            <a:r>
              <a:rPr lang="de-DE" sz="600" dirty="0" smtClean="0"/>
              <a:t>Wohn-Träume</a:t>
            </a:r>
            <a:endParaRPr lang="de-DE" sz="600" dirty="0"/>
          </a:p>
        </p:txBody>
      </p:sp>
      <p:sp>
        <p:nvSpPr>
          <p:cNvPr id="7" name="Textfeld 6"/>
          <p:cNvSpPr txBox="1"/>
          <p:nvPr/>
        </p:nvSpPr>
        <p:spPr>
          <a:xfrm>
            <a:off x="1241630" y="6354325"/>
            <a:ext cx="276999" cy="503675"/>
          </a:xfrm>
          <a:prstGeom prst="rect">
            <a:avLst/>
          </a:prstGeom>
          <a:noFill/>
        </p:spPr>
        <p:txBody>
          <a:bodyPr vert="vert270" wrap="square" rtlCol="0">
            <a:spAutoFit/>
          </a:bodyPr>
          <a:lstStyle/>
          <a:p>
            <a:pPr algn="ctr"/>
            <a:r>
              <a:rPr lang="de-DE" sz="600" dirty="0" smtClean="0"/>
              <a:t>Familie</a:t>
            </a:r>
            <a:endParaRPr lang="de-DE" sz="600" dirty="0"/>
          </a:p>
        </p:txBody>
      </p:sp>
      <p:sp>
        <p:nvSpPr>
          <p:cNvPr id="8" name="Textfeld 7"/>
          <p:cNvSpPr txBox="1"/>
          <p:nvPr/>
        </p:nvSpPr>
        <p:spPr>
          <a:xfrm>
            <a:off x="1646675" y="6264315"/>
            <a:ext cx="276999" cy="593685"/>
          </a:xfrm>
          <a:prstGeom prst="rect">
            <a:avLst/>
          </a:prstGeom>
          <a:noFill/>
        </p:spPr>
        <p:txBody>
          <a:bodyPr vert="vert270" wrap="square" rtlCol="0">
            <a:spAutoFit/>
          </a:bodyPr>
          <a:lstStyle/>
          <a:p>
            <a:pPr algn="ctr"/>
            <a:r>
              <a:rPr lang="de-DE" sz="600" dirty="0" smtClean="0"/>
              <a:t>Erlebnisse</a:t>
            </a:r>
            <a:endParaRPr lang="de-DE" sz="600" dirty="0"/>
          </a:p>
        </p:txBody>
      </p:sp>
      <p:sp>
        <p:nvSpPr>
          <p:cNvPr id="9" name="Textfeld 8"/>
          <p:cNvSpPr txBox="1"/>
          <p:nvPr/>
        </p:nvSpPr>
        <p:spPr>
          <a:xfrm>
            <a:off x="2006715" y="6264315"/>
            <a:ext cx="276999" cy="593685"/>
          </a:xfrm>
          <a:prstGeom prst="rect">
            <a:avLst/>
          </a:prstGeom>
          <a:noFill/>
        </p:spPr>
        <p:txBody>
          <a:bodyPr vert="vert270" wrap="square" rtlCol="0">
            <a:spAutoFit/>
          </a:bodyPr>
          <a:lstStyle/>
          <a:p>
            <a:pPr algn="ctr"/>
            <a:r>
              <a:rPr lang="de-DE" sz="600" dirty="0" smtClean="0"/>
              <a:t>Medizin</a:t>
            </a:r>
            <a:endParaRPr lang="de-DE" sz="600" dirty="0"/>
          </a:p>
        </p:txBody>
      </p:sp>
      <p:sp>
        <p:nvSpPr>
          <p:cNvPr id="10" name="Textfeld 9"/>
          <p:cNvSpPr txBox="1"/>
          <p:nvPr/>
        </p:nvSpPr>
        <p:spPr>
          <a:xfrm>
            <a:off x="2366755" y="6264315"/>
            <a:ext cx="276999" cy="593685"/>
          </a:xfrm>
          <a:prstGeom prst="rect">
            <a:avLst/>
          </a:prstGeom>
          <a:noFill/>
        </p:spPr>
        <p:txBody>
          <a:bodyPr vert="vert270" wrap="square" rtlCol="0">
            <a:spAutoFit/>
          </a:bodyPr>
          <a:lstStyle/>
          <a:p>
            <a:pPr algn="ctr"/>
            <a:r>
              <a:rPr lang="de-DE" sz="600" dirty="0" smtClean="0"/>
              <a:t>Menschen</a:t>
            </a:r>
            <a:endParaRPr lang="de-DE" sz="600" dirty="0"/>
          </a:p>
        </p:txBody>
      </p:sp>
      <p:sp>
        <p:nvSpPr>
          <p:cNvPr id="11" name="Textfeld 10"/>
          <p:cNvSpPr txBox="1"/>
          <p:nvPr/>
        </p:nvSpPr>
        <p:spPr>
          <a:xfrm>
            <a:off x="2726795" y="6219310"/>
            <a:ext cx="276999" cy="638690"/>
          </a:xfrm>
          <a:prstGeom prst="rect">
            <a:avLst/>
          </a:prstGeom>
          <a:noFill/>
        </p:spPr>
        <p:txBody>
          <a:bodyPr vert="vert270" wrap="square" rtlCol="0">
            <a:spAutoFit/>
          </a:bodyPr>
          <a:lstStyle/>
          <a:p>
            <a:pPr algn="ctr"/>
            <a:r>
              <a:rPr lang="de-DE" sz="600" dirty="0" smtClean="0"/>
              <a:t>Kommunikation</a:t>
            </a:r>
            <a:endParaRPr lang="de-DE" sz="600" dirty="0"/>
          </a:p>
        </p:txBody>
      </p:sp>
      <p:sp>
        <p:nvSpPr>
          <p:cNvPr id="12" name="Textfeld 11"/>
          <p:cNvSpPr txBox="1"/>
          <p:nvPr/>
        </p:nvSpPr>
        <p:spPr>
          <a:xfrm>
            <a:off x="3086835" y="6219310"/>
            <a:ext cx="276999" cy="638690"/>
          </a:xfrm>
          <a:prstGeom prst="rect">
            <a:avLst/>
          </a:prstGeom>
          <a:noFill/>
        </p:spPr>
        <p:txBody>
          <a:bodyPr vert="vert270" wrap="square" rtlCol="0">
            <a:spAutoFit/>
          </a:bodyPr>
          <a:lstStyle/>
          <a:p>
            <a:pPr algn="ctr"/>
            <a:r>
              <a:rPr lang="de-DE" sz="600" dirty="0" smtClean="0"/>
              <a:t>Mag ich!</a:t>
            </a:r>
            <a:endParaRPr lang="de-DE" sz="600" dirty="0"/>
          </a:p>
        </p:txBody>
      </p:sp>
      <p:sp>
        <p:nvSpPr>
          <p:cNvPr id="13" name="Textfeld 12"/>
          <p:cNvSpPr txBox="1"/>
          <p:nvPr/>
        </p:nvSpPr>
        <p:spPr>
          <a:xfrm>
            <a:off x="3446875" y="6219310"/>
            <a:ext cx="276999" cy="638690"/>
          </a:xfrm>
          <a:prstGeom prst="rect">
            <a:avLst/>
          </a:prstGeom>
          <a:noFill/>
        </p:spPr>
        <p:txBody>
          <a:bodyPr vert="vert270" wrap="square" rtlCol="0">
            <a:spAutoFit/>
          </a:bodyPr>
          <a:lstStyle/>
          <a:p>
            <a:pPr algn="ctr"/>
            <a:r>
              <a:rPr lang="de-DE" sz="600" dirty="0" smtClean="0"/>
              <a:t>Mag ich nicht!</a:t>
            </a:r>
            <a:endParaRPr lang="de-DE" sz="600" dirty="0"/>
          </a:p>
        </p:txBody>
      </p:sp>
      <p:sp>
        <p:nvSpPr>
          <p:cNvPr id="14" name="Textfeld 13"/>
          <p:cNvSpPr txBox="1"/>
          <p:nvPr/>
        </p:nvSpPr>
        <p:spPr>
          <a:xfrm rot="16200000">
            <a:off x="3984948" y="6446322"/>
            <a:ext cx="638690" cy="184666"/>
          </a:xfrm>
          <a:prstGeom prst="rect">
            <a:avLst/>
          </a:prstGeom>
          <a:noFill/>
        </p:spPr>
        <p:txBody>
          <a:bodyPr wrap="square" rtlCol="0">
            <a:spAutoFit/>
          </a:bodyPr>
          <a:lstStyle/>
          <a:p>
            <a:pPr algn="ctr"/>
            <a:r>
              <a:rPr lang="de-DE" sz="600" dirty="0" smtClean="0"/>
              <a:t>Freizeit</a:t>
            </a:r>
            <a:endParaRPr lang="de-DE" sz="600" dirty="0"/>
          </a:p>
        </p:txBody>
      </p:sp>
      <p:sp>
        <p:nvSpPr>
          <p:cNvPr id="15" name="Textfeld 14"/>
          <p:cNvSpPr txBox="1"/>
          <p:nvPr/>
        </p:nvSpPr>
        <p:spPr>
          <a:xfrm rot="16200000">
            <a:off x="4322487" y="6423819"/>
            <a:ext cx="683696" cy="184666"/>
          </a:xfrm>
          <a:prstGeom prst="rect">
            <a:avLst/>
          </a:prstGeom>
          <a:noFill/>
        </p:spPr>
        <p:txBody>
          <a:bodyPr wrap="square" rtlCol="0">
            <a:spAutoFit/>
          </a:bodyPr>
          <a:lstStyle/>
          <a:p>
            <a:pPr algn="ctr"/>
            <a:r>
              <a:rPr lang="de-DE" sz="600" dirty="0" smtClean="0"/>
              <a:t>Freizeit-Träume</a:t>
            </a:r>
            <a:endParaRPr lang="de-DE" sz="600" dirty="0"/>
          </a:p>
        </p:txBody>
      </p:sp>
      <p:sp>
        <p:nvSpPr>
          <p:cNvPr id="16" name="Textfeld 15"/>
          <p:cNvSpPr txBox="1"/>
          <p:nvPr/>
        </p:nvSpPr>
        <p:spPr>
          <a:xfrm rot="16200000">
            <a:off x="4754343" y="6487018"/>
            <a:ext cx="540060" cy="184666"/>
          </a:xfrm>
          <a:prstGeom prst="rect">
            <a:avLst/>
          </a:prstGeom>
          <a:noFill/>
        </p:spPr>
        <p:txBody>
          <a:bodyPr wrap="square" rtlCol="0">
            <a:spAutoFit/>
          </a:bodyPr>
          <a:lstStyle/>
          <a:p>
            <a:pPr algn="ctr"/>
            <a:r>
              <a:rPr lang="de-DE" sz="600" dirty="0" smtClean="0"/>
              <a:t>Besonders</a:t>
            </a:r>
            <a:endParaRPr lang="de-DE" sz="600" dirty="0"/>
          </a:p>
        </p:txBody>
      </p:sp>
      <p:sp>
        <p:nvSpPr>
          <p:cNvPr id="17" name="Textfeld 16"/>
          <p:cNvSpPr txBox="1"/>
          <p:nvPr/>
        </p:nvSpPr>
        <p:spPr>
          <a:xfrm rot="16200000">
            <a:off x="5573688" y="6477762"/>
            <a:ext cx="431540" cy="184666"/>
          </a:xfrm>
          <a:prstGeom prst="rect">
            <a:avLst/>
          </a:prstGeom>
          <a:noFill/>
        </p:spPr>
        <p:txBody>
          <a:bodyPr wrap="square" rtlCol="0">
            <a:spAutoFit/>
          </a:bodyPr>
          <a:lstStyle/>
          <a:p>
            <a:pPr algn="ctr"/>
            <a:r>
              <a:rPr lang="de-DE" sz="600" dirty="0" smtClean="0"/>
              <a:t>Essen</a:t>
            </a:r>
            <a:endParaRPr lang="de-DE" sz="600" dirty="0"/>
          </a:p>
        </p:txBody>
      </p:sp>
      <p:sp>
        <p:nvSpPr>
          <p:cNvPr id="18" name="Textfeld 17"/>
          <p:cNvSpPr txBox="1"/>
          <p:nvPr/>
        </p:nvSpPr>
        <p:spPr>
          <a:xfrm rot="16200000">
            <a:off x="5911226" y="6455259"/>
            <a:ext cx="476545" cy="184666"/>
          </a:xfrm>
          <a:prstGeom prst="rect">
            <a:avLst/>
          </a:prstGeom>
          <a:noFill/>
        </p:spPr>
        <p:txBody>
          <a:bodyPr wrap="square" rtlCol="0">
            <a:spAutoFit/>
          </a:bodyPr>
          <a:lstStyle/>
          <a:p>
            <a:pPr algn="ctr"/>
            <a:r>
              <a:rPr lang="de-DE" sz="600" dirty="0" smtClean="0"/>
              <a:t>Haushalt</a:t>
            </a:r>
            <a:endParaRPr lang="de-DE" sz="600" dirty="0"/>
          </a:p>
        </p:txBody>
      </p:sp>
      <p:sp>
        <p:nvSpPr>
          <p:cNvPr id="19" name="Textfeld 18"/>
          <p:cNvSpPr txBox="1"/>
          <p:nvPr/>
        </p:nvSpPr>
        <p:spPr>
          <a:xfrm rot="16200000">
            <a:off x="6185547" y="6446321"/>
            <a:ext cx="638690" cy="184666"/>
          </a:xfrm>
          <a:prstGeom prst="rect">
            <a:avLst/>
          </a:prstGeom>
          <a:noFill/>
        </p:spPr>
        <p:txBody>
          <a:bodyPr wrap="square" rtlCol="0">
            <a:spAutoFit/>
          </a:bodyPr>
          <a:lstStyle/>
          <a:p>
            <a:pPr algn="ctr"/>
            <a:r>
              <a:rPr lang="de-DE" sz="600" dirty="0" smtClean="0"/>
              <a:t>Körperpflege</a:t>
            </a:r>
            <a:endParaRPr lang="de-DE" sz="600" dirty="0"/>
          </a:p>
        </p:txBody>
      </p:sp>
      <p:sp>
        <p:nvSpPr>
          <p:cNvPr id="20" name="Textfeld 19"/>
          <p:cNvSpPr txBox="1"/>
          <p:nvPr/>
        </p:nvSpPr>
        <p:spPr>
          <a:xfrm rot="16200000">
            <a:off x="6653808" y="6477762"/>
            <a:ext cx="431540" cy="184666"/>
          </a:xfrm>
          <a:prstGeom prst="rect">
            <a:avLst/>
          </a:prstGeom>
          <a:noFill/>
        </p:spPr>
        <p:txBody>
          <a:bodyPr wrap="square" rtlCol="0">
            <a:spAutoFit/>
          </a:bodyPr>
          <a:lstStyle/>
          <a:p>
            <a:pPr algn="ctr"/>
            <a:r>
              <a:rPr lang="de-DE" sz="600" dirty="0" smtClean="0"/>
              <a:t>Schule</a:t>
            </a:r>
            <a:endParaRPr lang="de-DE" sz="600" dirty="0"/>
          </a:p>
        </p:txBody>
      </p:sp>
      <p:sp>
        <p:nvSpPr>
          <p:cNvPr id="21" name="Textfeld 20"/>
          <p:cNvSpPr txBox="1"/>
          <p:nvPr/>
        </p:nvSpPr>
        <p:spPr>
          <a:xfrm rot="16200000">
            <a:off x="7031704" y="6455259"/>
            <a:ext cx="476545" cy="184666"/>
          </a:xfrm>
          <a:prstGeom prst="rect">
            <a:avLst/>
          </a:prstGeom>
          <a:noFill/>
        </p:spPr>
        <p:txBody>
          <a:bodyPr wrap="square" rtlCol="0">
            <a:spAutoFit/>
          </a:bodyPr>
          <a:lstStyle/>
          <a:p>
            <a:pPr algn="ctr"/>
            <a:r>
              <a:rPr lang="de-DE" sz="600" dirty="0" smtClean="0"/>
              <a:t>Arbeiten</a:t>
            </a:r>
            <a:endParaRPr lang="de-DE" sz="600" dirty="0"/>
          </a:p>
        </p:txBody>
      </p:sp>
      <p:sp>
        <p:nvSpPr>
          <p:cNvPr id="22" name="Textfeld 21"/>
          <p:cNvSpPr txBox="1"/>
          <p:nvPr/>
        </p:nvSpPr>
        <p:spPr>
          <a:xfrm rot="16200000">
            <a:off x="7270313" y="6446322"/>
            <a:ext cx="638690" cy="184666"/>
          </a:xfrm>
          <a:prstGeom prst="rect">
            <a:avLst/>
          </a:prstGeom>
          <a:noFill/>
        </p:spPr>
        <p:txBody>
          <a:bodyPr wrap="square" rtlCol="0">
            <a:spAutoFit/>
          </a:bodyPr>
          <a:lstStyle/>
          <a:p>
            <a:pPr algn="ctr"/>
            <a:r>
              <a:rPr lang="de-DE" sz="600" dirty="0" smtClean="0"/>
              <a:t>Praktikum</a:t>
            </a:r>
            <a:endParaRPr lang="de-DE" sz="600" dirty="0"/>
          </a:p>
        </p:txBody>
      </p:sp>
      <p:sp>
        <p:nvSpPr>
          <p:cNvPr id="23" name="Textfeld 22"/>
          <p:cNvSpPr txBox="1"/>
          <p:nvPr/>
        </p:nvSpPr>
        <p:spPr>
          <a:xfrm rot="16200000">
            <a:off x="8432667" y="6364088"/>
            <a:ext cx="476545" cy="276999"/>
          </a:xfrm>
          <a:prstGeom prst="rect">
            <a:avLst/>
          </a:prstGeom>
          <a:noFill/>
        </p:spPr>
        <p:txBody>
          <a:bodyPr wrap="square" rtlCol="0">
            <a:spAutoFit/>
          </a:bodyPr>
          <a:lstStyle/>
          <a:p>
            <a:pPr algn="ctr"/>
            <a:r>
              <a:rPr lang="de-DE" sz="600" dirty="0" smtClean="0"/>
              <a:t>Lebens-Träume</a:t>
            </a:r>
            <a:endParaRPr lang="de-DE" sz="600" dirty="0"/>
          </a:p>
        </p:txBody>
      </p:sp>
      <p:sp>
        <p:nvSpPr>
          <p:cNvPr id="24" name="Textfeld 23"/>
          <p:cNvSpPr txBox="1"/>
          <p:nvPr/>
        </p:nvSpPr>
        <p:spPr>
          <a:xfrm rot="16200000">
            <a:off x="8835897" y="6477762"/>
            <a:ext cx="431540" cy="184666"/>
          </a:xfrm>
          <a:prstGeom prst="rect">
            <a:avLst/>
          </a:prstGeom>
          <a:noFill/>
        </p:spPr>
        <p:txBody>
          <a:bodyPr wrap="square" rtlCol="0">
            <a:spAutoFit/>
          </a:bodyPr>
          <a:lstStyle/>
          <a:p>
            <a:pPr algn="ctr"/>
            <a:r>
              <a:rPr lang="de-DE" sz="600" dirty="0" smtClean="0"/>
              <a:t>Neues</a:t>
            </a:r>
            <a:endParaRPr lang="de-DE" sz="600" dirty="0"/>
          </a:p>
        </p:txBody>
      </p:sp>
      <p:sp>
        <p:nvSpPr>
          <p:cNvPr id="26" name="Textfeld 25"/>
          <p:cNvSpPr txBox="1"/>
          <p:nvPr/>
        </p:nvSpPr>
        <p:spPr>
          <a:xfrm>
            <a:off x="3806915" y="6219310"/>
            <a:ext cx="276999" cy="638690"/>
          </a:xfrm>
          <a:prstGeom prst="rect">
            <a:avLst/>
          </a:prstGeom>
          <a:noFill/>
        </p:spPr>
        <p:txBody>
          <a:bodyPr vert="vert270" wrap="square" rtlCol="0">
            <a:spAutoFit/>
          </a:bodyPr>
          <a:lstStyle/>
          <a:p>
            <a:pPr algn="ctr"/>
            <a:r>
              <a:rPr lang="de-DE" sz="600" dirty="0" smtClean="0"/>
              <a:t>Kleidung</a:t>
            </a:r>
            <a:endParaRPr lang="de-DE" sz="600" dirty="0"/>
          </a:p>
        </p:txBody>
      </p:sp>
      <p:sp>
        <p:nvSpPr>
          <p:cNvPr id="27" name="Textfeld 26"/>
          <p:cNvSpPr txBox="1"/>
          <p:nvPr/>
        </p:nvSpPr>
        <p:spPr>
          <a:xfrm rot="16200000">
            <a:off x="5154742" y="6487017"/>
            <a:ext cx="540060" cy="184666"/>
          </a:xfrm>
          <a:prstGeom prst="rect">
            <a:avLst/>
          </a:prstGeom>
          <a:noFill/>
        </p:spPr>
        <p:txBody>
          <a:bodyPr wrap="square" rtlCol="0">
            <a:spAutoFit/>
          </a:bodyPr>
          <a:lstStyle/>
          <a:p>
            <a:pPr algn="ctr"/>
            <a:r>
              <a:rPr lang="de-DE" sz="600" dirty="0" smtClean="0"/>
              <a:t>Stärken</a:t>
            </a:r>
            <a:endParaRPr lang="de-DE" sz="600" dirty="0"/>
          </a:p>
        </p:txBody>
      </p:sp>
      <p:sp>
        <p:nvSpPr>
          <p:cNvPr id="28" name="Textfeld 27"/>
          <p:cNvSpPr txBox="1"/>
          <p:nvPr/>
        </p:nvSpPr>
        <p:spPr>
          <a:xfrm rot="16200000">
            <a:off x="8030752" y="6437702"/>
            <a:ext cx="638690" cy="184666"/>
          </a:xfrm>
          <a:prstGeom prst="rect">
            <a:avLst/>
          </a:prstGeom>
          <a:noFill/>
        </p:spPr>
        <p:txBody>
          <a:bodyPr wrap="square" rtlCol="0">
            <a:spAutoFit/>
          </a:bodyPr>
          <a:lstStyle/>
          <a:p>
            <a:pPr algn="ctr"/>
            <a:r>
              <a:rPr lang="de-DE" sz="600" dirty="0" smtClean="0"/>
              <a:t>Arbeitsträume</a:t>
            </a:r>
            <a:endParaRPr lang="de-DE" sz="600" dirty="0"/>
          </a:p>
        </p:txBody>
      </p:sp>
      <p:sp>
        <p:nvSpPr>
          <p:cNvPr id="29" name="Textfeld 28"/>
          <p:cNvSpPr txBox="1"/>
          <p:nvPr/>
        </p:nvSpPr>
        <p:spPr>
          <a:xfrm rot="16200000">
            <a:off x="7720026" y="6306997"/>
            <a:ext cx="540060" cy="184666"/>
          </a:xfrm>
          <a:prstGeom prst="rect">
            <a:avLst/>
          </a:prstGeom>
          <a:noFill/>
        </p:spPr>
        <p:txBody>
          <a:bodyPr wrap="square" rtlCol="0">
            <a:spAutoFit/>
          </a:bodyPr>
          <a:lstStyle/>
          <a:p>
            <a:pPr algn="ctr"/>
            <a:r>
              <a:rPr lang="de-DE" sz="600" dirty="0" smtClean="0"/>
              <a:t>Praktikum</a:t>
            </a:r>
            <a:endParaRPr lang="de-DE" sz="600" dirty="0"/>
          </a:p>
        </p:txBody>
      </p:sp>
      <p:sp>
        <p:nvSpPr>
          <p:cNvPr id="30" name="Textfeld 29"/>
          <p:cNvSpPr txBox="1"/>
          <p:nvPr/>
        </p:nvSpPr>
        <p:spPr>
          <a:xfrm rot="16200000">
            <a:off x="7634663" y="6577027"/>
            <a:ext cx="540060" cy="184666"/>
          </a:xfrm>
          <a:prstGeom prst="rect">
            <a:avLst/>
          </a:prstGeom>
          <a:noFill/>
        </p:spPr>
        <p:txBody>
          <a:bodyPr wrap="square" rtlCol="0">
            <a:spAutoFit/>
          </a:bodyPr>
          <a:lstStyle/>
          <a:p>
            <a:pPr algn="ctr"/>
            <a:r>
              <a:rPr lang="de-DE" sz="600" dirty="0" smtClean="0"/>
              <a:t>so war das</a:t>
            </a:r>
            <a:endParaRPr lang="de-DE" sz="600" dirty="0"/>
          </a:p>
        </p:txBody>
      </p:sp>
      <p:sp>
        <p:nvSpPr>
          <p:cNvPr id="31" name="Textfeld 30"/>
          <p:cNvSpPr txBox="1"/>
          <p:nvPr/>
        </p:nvSpPr>
        <p:spPr>
          <a:xfrm>
            <a:off x="206515" y="1358770"/>
            <a:ext cx="8055410" cy="3016210"/>
          </a:xfrm>
          <a:prstGeom prst="rect">
            <a:avLst/>
          </a:prstGeom>
          <a:noFill/>
        </p:spPr>
        <p:txBody>
          <a:bodyPr wrap="none" rtlCol="0">
            <a:spAutoFit/>
          </a:bodyPr>
          <a:lstStyle/>
          <a:p>
            <a:r>
              <a:rPr lang="de-DE" dirty="0" smtClean="0"/>
              <a:t>Um das Register zu erweitern/zu reduzieren: </a:t>
            </a:r>
          </a:p>
          <a:p>
            <a:pPr>
              <a:buFont typeface="Courier New" pitchFamily="49" charset="0"/>
              <a:buChar char="o"/>
            </a:pPr>
            <a:r>
              <a:rPr lang="de-DE" sz="1100" dirty="0" smtClean="0"/>
              <a:t>  Kleine Bilder im Register auf jeder Seite ein bisschen nach oben verschieben.</a:t>
            </a:r>
          </a:p>
          <a:p>
            <a:pPr>
              <a:buFont typeface="Courier New" pitchFamily="49" charset="0"/>
              <a:buChar char="o"/>
            </a:pPr>
            <a:r>
              <a:rPr lang="de-DE" sz="1100" dirty="0" smtClean="0"/>
              <a:t>  Tabellen (Text und Rahmen) auf allen Ich-Buch Seiten löschen.  (Die auf dieser Seite nicht!!!)</a:t>
            </a:r>
          </a:p>
          <a:p>
            <a:pPr>
              <a:buFont typeface="Courier New" pitchFamily="49" charset="0"/>
              <a:buChar char="o"/>
            </a:pPr>
            <a:r>
              <a:rPr lang="de-DE" sz="1100" dirty="0" smtClean="0"/>
              <a:t>  Tabelle auf dieser Seite um entsprechende Anzahl an Spalten ändern. </a:t>
            </a:r>
            <a:br>
              <a:rPr lang="de-DE" sz="1100" dirty="0" smtClean="0"/>
            </a:br>
            <a:r>
              <a:rPr lang="de-DE" sz="1100" dirty="0" smtClean="0"/>
              <a:t>	(Tabelle anklicken, oben im Menü unter Tabellentools &gt; Layout.) </a:t>
            </a:r>
          </a:p>
          <a:p>
            <a:r>
              <a:rPr lang="de-DE" sz="1100" dirty="0" smtClean="0"/>
              <a:t>     Textfelder einfügen, Seitennamen einfügen.</a:t>
            </a:r>
          </a:p>
          <a:p>
            <a:pPr>
              <a:buFont typeface="Courier New" pitchFamily="49" charset="0"/>
              <a:buChar char="o"/>
            </a:pPr>
            <a:r>
              <a:rPr lang="de-DE" sz="1100" dirty="0" smtClean="0"/>
              <a:t>  Die neue Tabelle samt aller Textfelder auf alle Seite kopieren.</a:t>
            </a:r>
          </a:p>
          <a:p>
            <a:pPr>
              <a:buFont typeface="Courier New" pitchFamily="49" charset="0"/>
              <a:buChar char="o"/>
            </a:pPr>
            <a:r>
              <a:rPr lang="de-DE" sz="1100" dirty="0" smtClean="0"/>
              <a:t>  Bilder in die entsprechende Spalte zum richtigen Textfeld schieben. </a:t>
            </a:r>
          </a:p>
          <a:p>
            <a:pPr>
              <a:buFont typeface="Courier New" pitchFamily="49" charset="0"/>
              <a:buChar char="o"/>
            </a:pPr>
            <a:r>
              <a:rPr lang="de-DE" sz="1100" dirty="0" smtClean="0"/>
              <a:t>  Alle falschen Textfelder löschen.</a:t>
            </a:r>
          </a:p>
          <a:p>
            <a:pPr>
              <a:buFont typeface="Courier New" pitchFamily="49" charset="0"/>
              <a:buChar char="o"/>
            </a:pPr>
            <a:r>
              <a:rPr lang="de-DE" sz="1100" dirty="0" smtClean="0"/>
              <a:t>  Bei allen Spalten links von dem gewünschten Register-Feld unter Tabellentools &gt; Entwurf &gt; Rahmen Rahmenlinie nur unten auswählen.</a:t>
            </a:r>
          </a:p>
          <a:p>
            <a:pPr>
              <a:buFont typeface="Courier New" pitchFamily="49" charset="0"/>
              <a:buChar char="o"/>
            </a:pPr>
            <a:r>
              <a:rPr lang="de-DE" sz="1100" dirty="0" smtClean="0"/>
              <a:t>  Bei allen Spalten rechts vom gewünschten Feld Rahmenlinie nur oben auswählen.</a:t>
            </a:r>
          </a:p>
          <a:p>
            <a:pPr>
              <a:buFont typeface="Courier New" pitchFamily="49" charset="0"/>
              <a:buChar char="o"/>
            </a:pPr>
            <a:r>
              <a:rPr lang="de-DE" sz="1100" dirty="0" smtClean="0"/>
              <a:t>  Bei der gewünschten Spalte Rahmenline unten und rechts auswählen.</a:t>
            </a:r>
          </a:p>
          <a:p>
            <a:pPr>
              <a:buFont typeface="Courier New" pitchFamily="49" charset="0"/>
              <a:buChar char="o"/>
            </a:pPr>
            <a:endParaRPr lang="de-DE" sz="1100" dirty="0" smtClean="0"/>
          </a:p>
          <a:p>
            <a:r>
              <a:rPr lang="de-DE" sz="1100" dirty="0" smtClean="0"/>
              <a:t>Ein bisschen Arbeit, aber es lohnt sich. </a:t>
            </a:r>
          </a:p>
          <a:p>
            <a:r>
              <a:rPr lang="de-DE" sz="1100" dirty="0" smtClean="0"/>
              <a:t>Die UK-Kids haben den Überblick in Ihrem Ich-Buch, und alle anderen auch.</a:t>
            </a:r>
          </a:p>
          <a:p>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548680"/>
            <a:ext cx="7128792" cy="490066"/>
          </a:xfrm>
        </p:spPr>
        <p:txBody>
          <a:bodyPr>
            <a:normAutofit/>
          </a:bodyPr>
          <a:lstStyle/>
          <a:p>
            <a:pPr algn="l"/>
            <a:r>
              <a:rPr lang="de-DE" sz="2400" dirty="0" smtClean="0"/>
              <a:t>Da wohne ich!</a:t>
            </a:r>
            <a:endParaRPr lang="de-DE" sz="2400" dirty="0"/>
          </a:p>
        </p:txBody>
      </p:sp>
      <p:sp>
        <p:nvSpPr>
          <p:cNvPr id="7" name="Abgerundetes Rechteck 6"/>
          <p:cNvSpPr/>
          <p:nvPr/>
        </p:nvSpPr>
        <p:spPr>
          <a:xfrm>
            <a:off x="7884368" y="188640"/>
            <a:ext cx="792088" cy="792088"/>
          </a:xfrm>
          <a:prstGeom prst="roundRect">
            <a:avLst/>
          </a:prstGeom>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8" name="Abgerundetes Rechteck 7"/>
          <p:cNvSpPr/>
          <p:nvPr/>
        </p:nvSpPr>
        <p:spPr>
          <a:xfrm>
            <a:off x="251520" y="1340767"/>
            <a:ext cx="3060340" cy="2313257"/>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386535" y="3338990"/>
            <a:ext cx="2025225" cy="276999"/>
          </a:xfrm>
          <a:prstGeom prst="rect">
            <a:avLst/>
          </a:prstGeom>
          <a:noFill/>
        </p:spPr>
        <p:txBody>
          <a:bodyPr wrap="square" rtlCol="0">
            <a:spAutoFit/>
          </a:bodyPr>
          <a:lstStyle/>
          <a:p>
            <a:r>
              <a:rPr lang="de-DE" sz="1200" dirty="0" smtClean="0"/>
              <a:t>Ich wohne in diesem Haus.</a:t>
            </a:r>
            <a:endParaRPr lang="de-DE" sz="1200" dirty="0"/>
          </a:p>
        </p:txBody>
      </p:sp>
      <p:sp>
        <p:nvSpPr>
          <p:cNvPr id="11" name="Abgerundetes Rechteck 10"/>
          <p:cNvSpPr/>
          <p:nvPr/>
        </p:nvSpPr>
        <p:spPr>
          <a:xfrm>
            <a:off x="3645406" y="1358770"/>
            <a:ext cx="3105344"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3735416" y="1448780"/>
            <a:ext cx="1512168" cy="1015663"/>
          </a:xfrm>
          <a:prstGeom prst="rect">
            <a:avLst/>
          </a:prstGeom>
          <a:noFill/>
        </p:spPr>
        <p:txBody>
          <a:bodyPr wrap="square" rtlCol="0">
            <a:spAutoFit/>
          </a:bodyPr>
          <a:lstStyle/>
          <a:p>
            <a:r>
              <a:rPr lang="de-DE" sz="1200" b="1" dirty="0" smtClean="0">
                <a:solidFill>
                  <a:schemeClr val="accent1">
                    <a:lumMod val="75000"/>
                  </a:schemeClr>
                </a:solidFill>
              </a:rPr>
              <a:t>Das ist die Adresse:</a:t>
            </a:r>
          </a:p>
          <a:p>
            <a:endParaRPr lang="de-DE" sz="1200" dirty="0"/>
          </a:p>
          <a:p>
            <a:endParaRPr lang="de-DE" sz="1200" dirty="0" smtClean="0"/>
          </a:p>
          <a:p>
            <a:endParaRPr lang="de-DE" sz="1200" dirty="0"/>
          </a:p>
          <a:p>
            <a:endParaRPr lang="de-DE" sz="1200" dirty="0"/>
          </a:p>
        </p:txBody>
      </p:sp>
      <p:sp>
        <p:nvSpPr>
          <p:cNvPr id="20" name="Textfeld 19"/>
          <p:cNvSpPr txBox="1"/>
          <p:nvPr/>
        </p:nvSpPr>
        <p:spPr>
          <a:xfrm>
            <a:off x="1466655" y="5769260"/>
            <a:ext cx="1512168" cy="276999"/>
          </a:xfrm>
          <a:prstGeom prst="rect">
            <a:avLst/>
          </a:prstGeom>
          <a:noFill/>
        </p:spPr>
        <p:txBody>
          <a:bodyPr wrap="square" rtlCol="0">
            <a:spAutoFit/>
          </a:bodyPr>
          <a:lstStyle/>
          <a:p>
            <a:r>
              <a:rPr lang="de-DE" sz="1200" dirty="0" smtClean="0"/>
              <a:t>Das ist mein Zimmer.</a:t>
            </a:r>
            <a:endParaRPr lang="de-DE" sz="1200" dirty="0"/>
          </a:p>
        </p:txBody>
      </p:sp>
      <p:cxnSp>
        <p:nvCxnSpPr>
          <p:cNvPr id="40" name="Gerade Verbindung 39"/>
          <p:cNvCxnSpPr/>
          <p:nvPr/>
        </p:nvCxnSpPr>
        <p:spPr>
          <a:xfrm>
            <a:off x="0" y="1124744"/>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050" name="Picture 2" descr="C:\Schule\Bilder und Symbole\METACOM 6.0\PNG_ohne_Rahmen\Haus\haus2.png"/>
          <p:cNvPicPr>
            <a:picLocks noChangeAspect="1" noChangeArrowheads="1"/>
          </p:cNvPicPr>
          <p:nvPr/>
        </p:nvPicPr>
        <p:blipFill>
          <a:blip r:embed="rId2" cstate="print"/>
          <a:srcRect/>
          <a:stretch>
            <a:fillRect/>
          </a:stretch>
        </p:blipFill>
        <p:spPr bwMode="auto">
          <a:xfrm>
            <a:off x="7956376" y="260648"/>
            <a:ext cx="693027" cy="578247"/>
          </a:xfrm>
          <a:prstGeom prst="rect">
            <a:avLst/>
          </a:prstGeom>
          <a:noFill/>
        </p:spPr>
      </p:pic>
      <p:pic>
        <p:nvPicPr>
          <p:cNvPr id="39" name="Picture 2" descr="C:\Schule\Bilder und Symbole\METACOM 6.0\PNG_ohne_Rahmen\Haus\haus2.png"/>
          <p:cNvPicPr>
            <a:picLocks noChangeAspect="1" noChangeArrowheads="1"/>
          </p:cNvPicPr>
          <p:nvPr/>
        </p:nvPicPr>
        <p:blipFill>
          <a:blip r:embed="rId3" cstate="print"/>
          <a:srcRect/>
          <a:stretch>
            <a:fillRect/>
          </a:stretch>
        </p:blipFill>
        <p:spPr bwMode="auto">
          <a:xfrm>
            <a:off x="386535" y="6587970"/>
            <a:ext cx="323630" cy="270030"/>
          </a:xfrm>
          <a:prstGeom prst="rect">
            <a:avLst/>
          </a:prstGeom>
          <a:noFill/>
        </p:spPr>
      </p:pic>
      <p:sp>
        <p:nvSpPr>
          <p:cNvPr id="41" name="Abgerundetes Rechteck 40"/>
          <p:cNvSpPr/>
          <p:nvPr/>
        </p:nvSpPr>
        <p:spPr>
          <a:xfrm>
            <a:off x="1376645" y="3789040"/>
            <a:ext cx="3060340" cy="2313257"/>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p:cNvSpPr/>
          <p:nvPr/>
        </p:nvSpPr>
        <p:spPr>
          <a:xfrm>
            <a:off x="4752020" y="2978950"/>
            <a:ext cx="3285365"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4752020" y="3068960"/>
            <a:ext cx="3375375" cy="1015663"/>
          </a:xfrm>
          <a:prstGeom prst="rect">
            <a:avLst/>
          </a:prstGeom>
          <a:noFill/>
        </p:spPr>
        <p:txBody>
          <a:bodyPr wrap="square" rtlCol="0">
            <a:spAutoFit/>
          </a:bodyPr>
          <a:lstStyle/>
          <a:p>
            <a:r>
              <a:rPr lang="de-DE" sz="1200" b="1" dirty="0" smtClean="0">
                <a:solidFill>
                  <a:schemeClr val="accent1">
                    <a:lumMod val="75000"/>
                  </a:schemeClr>
                </a:solidFill>
              </a:rPr>
              <a:t>Außer mir wohnen dort noch folgende Personen:</a:t>
            </a:r>
          </a:p>
          <a:p>
            <a:endParaRPr lang="de-DE" sz="1200" dirty="0"/>
          </a:p>
          <a:p>
            <a:endParaRPr lang="de-DE" sz="1200" dirty="0" smtClean="0"/>
          </a:p>
          <a:p>
            <a:endParaRPr lang="de-DE" sz="1200" dirty="0"/>
          </a:p>
          <a:p>
            <a:endParaRPr lang="de-DE" sz="1200" dirty="0"/>
          </a:p>
        </p:txBody>
      </p:sp>
      <p:sp>
        <p:nvSpPr>
          <p:cNvPr id="44" name="Abgerundetes Rechteck 43"/>
          <p:cNvSpPr/>
          <p:nvPr/>
        </p:nvSpPr>
        <p:spPr>
          <a:xfrm>
            <a:off x="5697125" y="4599130"/>
            <a:ext cx="3195355"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Textfeld 44"/>
          <p:cNvSpPr txBox="1"/>
          <p:nvPr/>
        </p:nvSpPr>
        <p:spPr>
          <a:xfrm>
            <a:off x="5787135" y="4689140"/>
            <a:ext cx="2880319" cy="1015663"/>
          </a:xfrm>
          <a:prstGeom prst="rect">
            <a:avLst/>
          </a:prstGeom>
          <a:noFill/>
        </p:spPr>
        <p:txBody>
          <a:bodyPr wrap="square" rtlCol="0">
            <a:spAutoFit/>
          </a:bodyPr>
          <a:lstStyle/>
          <a:p>
            <a:r>
              <a:rPr lang="de-DE" sz="1200" b="1" dirty="0" smtClean="0">
                <a:solidFill>
                  <a:schemeClr val="accent1">
                    <a:lumMod val="75000"/>
                  </a:schemeClr>
                </a:solidFill>
              </a:rPr>
              <a:t>So fahre ich nach Hause/zur Arbeit:</a:t>
            </a:r>
          </a:p>
          <a:p>
            <a:endParaRPr lang="de-DE" sz="1200" dirty="0"/>
          </a:p>
          <a:p>
            <a:endParaRPr lang="de-DE" sz="1200" dirty="0" smtClean="0"/>
          </a:p>
          <a:p>
            <a:endParaRPr lang="de-DE" sz="1200" dirty="0"/>
          </a:p>
          <a:p>
            <a:endParaRPr lang="de-DE" sz="1200" dirty="0"/>
          </a:p>
        </p:txBody>
      </p:sp>
      <p:sp>
        <p:nvSpPr>
          <p:cNvPr id="18" name="Abgerundetes Rechteck 17"/>
          <p:cNvSpPr/>
          <p:nvPr/>
        </p:nvSpPr>
        <p:spPr>
          <a:xfrm>
            <a:off x="6885765" y="1358770"/>
            <a:ext cx="2006715"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6930770" y="1448780"/>
            <a:ext cx="1916704" cy="1015663"/>
          </a:xfrm>
          <a:prstGeom prst="rect">
            <a:avLst/>
          </a:prstGeom>
          <a:noFill/>
        </p:spPr>
        <p:txBody>
          <a:bodyPr wrap="square" rtlCol="0">
            <a:spAutoFit/>
          </a:bodyPr>
          <a:lstStyle/>
          <a:p>
            <a:r>
              <a:rPr lang="de-DE" sz="1200" b="1" dirty="0" smtClean="0">
                <a:solidFill>
                  <a:schemeClr val="accent1">
                    <a:lumMod val="75000"/>
                  </a:schemeClr>
                </a:solidFill>
              </a:rPr>
              <a:t>Wichtige Telefonnummern:</a:t>
            </a:r>
          </a:p>
          <a:p>
            <a:endParaRPr lang="de-DE" sz="1200" dirty="0"/>
          </a:p>
          <a:p>
            <a:endParaRPr lang="de-DE" sz="1200" dirty="0" smtClean="0"/>
          </a:p>
          <a:p>
            <a:endParaRPr lang="de-DE" sz="1200" dirty="0"/>
          </a:p>
          <a:p>
            <a:endParaRPr lang="de-DE" sz="1200" dirty="0"/>
          </a:p>
        </p:txBody>
      </p:sp>
      <p:graphicFrame>
        <p:nvGraphicFramePr>
          <p:cNvPr id="22" name="Tabelle 21"/>
          <p:cNvGraphicFramePr>
            <a:graphicFrameLocks noGrp="1"/>
          </p:cNvGraphicFramePr>
          <p:nvPr/>
        </p:nvGraphicFramePr>
        <p:xfrm>
          <a:off x="0" y="6219310"/>
          <a:ext cx="9144025" cy="638690"/>
        </p:xfrm>
        <a:graphic>
          <a:graphicData uri="http://schemas.openxmlformats.org/drawingml/2006/table">
            <a:tbl>
              <a:tblPr firstRow="1" bandRow="1">
                <a:tableStyleId>{5940675A-B579-460E-94D1-54222C63F5DA}</a:tableStyleId>
              </a:tblPr>
              <a:tblGrid>
                <a:gridCol w="731522"/>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tblGrid>
              <a:tr h="638690">
                <a:tc>
                  <a:txBody>
                    <a:bodyPr/>
                    <a:lstStyle/>
                    <a:p>
                      <a:pPr algn="ctr"/>
                      <a:endParaRPr lang="de-DE" sz="600" dirty="0"/>
                    </a:p>
                  </a:txBody>
                  <a:tcPr anchor="b">
                    <a:lnL w="12700" cmpd="sng">
                      <a:noFill/>
                    </a:lnL>
                    <a:lnT w="12700" cmpd="sng">
                      <a:noFill/>
                    </a:lnT>
                  </a:tcPr>
                </a:tc>
                <a:tc>
                  <a:txBody>
                    <a:bodyPr/>
                    <a:lstStyle/>
                    <a:p>
                      <a:pPr algn="ctr"/>
                      <a:endParaRPr lang="de-DE" sz="600" dirty="0"/>
                    </a:p>
                  </a:txBody>
                  <a:tcPr anchor="b">
                    <a:lnR w="12700" cmpd="sng">
                      <a:noFill/>
                    </a:lnR>
                    <a:lnB w="12700" cmpd="sng">
                      <a:noFill/>
                    </a:lnB>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26" name="Textfeld 25"/>
          <p:cNvSpPr txBox="1"/>
          <p:nvPr/>
        </p:nvSpPr>
        <p:spPr>
          <a:xfrm>
            <a:off x="431540" y="6219310"/>
            <a:ext cx="369332" cy="638690"/>
          </a:xfrm>
          <a:prstGeom prst="rect">
            <a:avLst/>
          </a:prstGeom>
          <a:noFill/>
        </p:spPr>
        <p:txBody>
          <a:bodyPr vert="vert270" wrap="square" rtlCol="0">
            <a:spAutoFit/>
          </a:bodyPr>
          <a:lstStyle/>
          <a:p>
            <a:pPr algn="r"/>
            <a:r>
              <a:rPr lang="de-DE" sz="600" dirty="0" smtClean="0"/>
              <a:t>Da </a:t>
            </a:r>
          </a:p>
          <a:p>
            <a:pPr algn="r"/>
            <a:r>
              <a:rPr lang="de-DE" sz="600" dirty="0" smtClean="0"/>
              <a:t>wohne ich</a:t>
            </a:r>
            <a:endParaRPr lang="de-DE" sz="600" dirty="0"/>
          </a:p>
        </p:txBody>
      </p:sp>
      <p:sp>
        <p:nvSpPr>
          <p:cNvPr id="21" name="Textfeld 20"/>
          <p:cNvSpPr txBox="1"/>
          <p:nvPr/>
        </p:nvSpPr>
        <p:spPr>
          <a:xfrm rot="16200000">
            <a:off x="7765421" y="4824538"/>
            <a:ext cx="2557110" cy="200055"/>
          </a:xfrm>
          <a:prstGeom prst="rect">
            <a:avLst/>
          </a:prstGeom>
          <a:noFill/>
        </p:spPr>
        <p:txBody>
          <a:bodyPr wrap="none" rtlCol="0">
            <a:spAutoFit/>
          </a:bodyPr>
          <a:lstStyle/>
          <a:p>
            <a:r>
              <a:rPr lang="de-DE" sz="700" dirty="0">
                <a:solidFill>
                  <a:schemeClr val="bg1">
                    <a:lumMod val="65000"/>
                  </a:schemeClr>
                </a:solidFill>
              </a:rPr>
              <a:t>© Nina Fröhlich </a:t>
            </a:r>
            <a:r>
              <a:rPr lang="de-DE" sz="700" dirty="0" smtClean="0">
                <a:solidFill>
                  <a:schemeClr val="bg1">
                    <a:lumMod val="65000"/>
                  </a:schemeClr>
                </a:solidFill>
              </a:rPr>
              <a:t>2015  </a:t>
            </a:r>
            <a:r>
              <a:rPr lang="de-DE" sz="700" dirty="0">
                <a:solidFill>
                  <a:schemeClr val="bg1">
                    <a:lumMod val="65000"/>
                  </a:schemeClr>
                </a:solidFill>
              </a:rPr>
              <a:t>-  METACOM Symbole © Annette Kitzinger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elle 12"/>
          <p:cNvGraphicFramePr>
            <a:graphicFrameLocks noGrp="1"/>
          </p:cNvGraphicFramePr>
          <p:nvPr/>
        </p:nvGraphicFramePr>
        <p:xfrm>
          <a:off x="0" y="6219310"/>
          <a:ext cx="9144025" cy="638690"/>
        </p:xfrm>
        <a:graphic>
          <a:graphicData uri="http://schemas.openxmlformats.org/drawingml/2006/table">
            <a:tbl>
              <a:tblPr firstRow="1" bandRow="1">
                <a:tableStyleId>{5940675A-B579-460E-94D1-54222C63F5DA}</a:tableStyleId>
              </a:tblPr>
              <a:tblGrid>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tblGrid>
              <a:tr h="638690">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T w="12700" cap="flat" cmpd="sng" algn="ctr">
                      <a:noFill/>
                      <a:prstDash val="solid"/>
                      <a:round/>
                      <a:headEnd type="none" w="med" len="med"/>
                      <a:tailEnd type="none" w="med" len="med"/>
                    </a:lnT>
                  </a:tcPr>
                </a:tc>
                <a:tc>
                  <a:txBody>
                    <a:bodyPr/>
                    <a:lstStyle/>
                    <a:p>
                      <a:pPr algn="ctr"/>
                      <a:endParaRPr lang="de-DE" sz="600" dirty="0"/>
                    </a:p>
                  </a:txBody>
                  <a:tcPr anchor="b">
                    <a:lnR w="12700" cmpd="sng">
                      <a:noFill/>
                    </a:lnR>
                    <a:lnB w="12700" cmpd="sng">
                      <a:noFill/>
                    </a:lnB>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6" name="Titel 5"/>
          <p:cNvSpPr>
            <a:spLocks noGrp="1"/>
          </p:cNvSpPr>
          <p:nvPr>
            <p:ph type="title"/>
          </p:nvPr>
        </p:nvSpPr>
        <p:spPr>
          <a:xfrm>
            <a:off x="251520" y="548680"/>
            <a:ext cx="7128792" cy="490066"/>
          </a:xfrm>
        </p:spPr>
        <p:txBody>
          <a:bodyPr>
            <a:normAutofit/>
          </a:bodyPr>
          <a:lstStyle/>
          <a:p>
            <a:pPr algn="l"/>
            <a:r>
              <a:rPr lang="de-DE" sz="2400" dirty="0" smtClean="0"/>
              <a:t>So möchte ich mal wohnen!</a:t>
            </a:r>
            <a:endParaRPr lang="de-DE" sz="2400" dirty="0"/>
          </a:p>
        </p:txBody>
      </p:sp>
      <p:cxnSp>
        <p:nvCxnSpPr>
          <p:cNvPr id="40" name="Gerade Verbindung 39"/>
          <p:cNvCxnSpPr/>
          <p:nvPr/>
        </p:nvCxnSpPr>
        <p:spPr>
          <a:xfrm>
            <a:off x="0" y="1124744"/>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Wolkenförmige Legende 20"/>
          <p:cNvSpPr/>
          <p:nvPr/>
        </p:nvSpPr>
        <p:spPr>
          <a:xfrm>
            <a:off x="7677344" y="143635"/>
            <a:ext cx="1035115" cy="675075"/>
          </a:xfrm>
          <a:prstGeom prst="cloudCallout">
            <a:avLst>
              <a:gd name="adj1" fmla="val -39167"/>
              <a:gd name="adj2" fmla="val 8166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2050" name="Picture 2" descr="C:\Schule\Bilder und Symbole\METACOM 6.0\PNG_ohne_Rahmen\Haus\haus2.png"/>
          <p:cNvPicPr>
            <a:picLocks noChangeAspect="1" noChangeArrowheads="1"/>
          </p:cNvPicPr>
          <p:nvPr/>
        </p:nvPicPr>
        <p:blipFill>
          <a:blip r:embed="rId2" cstate="print"/>
          <a:srcRect/>
          <a:stretch>
            <a:fillRect/>
          </a:stretch>
        </p:blipFill>
        <p:spPr bwMode="auto">
          <a:xfrm>
            <a:off x="7902370" y="233646"/>
            <a:ext cx="539383" cy="450050"/>
          </a:xfrm>
          <a:prstGeom prst="rect">
            <a:avLst/>
          </a:prstGeom>
          <a:noFill/>
        </p:spPr>
      </p:pic>
      <p:grpSp>
        <p:nvGrpSpPr>
          <p:cNvPr id="23" name="Gruppieren 22"/>
          <p:cNvGrpSpPr/>
          <p:nvPr/>
        </p:nvGrpSpPr>
        <p:grpSpPr>
          <a:xfrm>
            <a:off x="746575" y="6534345"/>
            <a:ext cx="315035" cy="225025"/>
            <a:chOff x="746575" y="6182925"/>
            <a:chExt cx="585065" cy="396425"/>
          </a:xfrm>
        </p:grpSpPr>
        <p:sp>
          <p:nvSpPr>
            <p:cNvPr id="22" name="Wolkenförmige Legende 21"/>
            <p:cNvSpPr/>
            <p:nvPr/>
          </p:nvSpPr>
          <p:spPr>
            <a:xfrm>
              <a:off x="746575" y="6182925"/>
              <a:ext cx="585065" cy="396425"/>
            </a:xfrm>
            <a:prstGeom prst="cloudCallout">
              <a:avLst>
                <a:gd name="adj1" fmla="val -39167"/>
                <a:gd name="adj2" fmla="val 8166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39" name="Picture 2" descr="C:\Schule\Bilder und Symbole\METACOM 6.0\PNG_ohne_Rahmen\Haus\haus2.png"/>
            <p:cNvPicPr>
              <a:picLocks noChangeAspect="1" noChangeArrowheads="1"/>
            </p:cNvPicPr>
            <p:nvPr/>
          </p:nvPicPr>
          <p:blipFill>
            <a:blip r:embed="rId3" cstate="print"/>
            <a:srcRect/>
            <a:stretch>
              <a:fillRect/>
            </a:stretch>
          </p:blipFill>
          <p:spPr bwMode="auto">
            <a:xfrm>
              <a:off x="836586" y="6219310"/>
              <a:ext cx="377568" cy="315035"/>
            </a:xfrm>
            <a:prstGeom prst="rect">
              <a:avLst/>
            </a:prstGeom>
            <a:noFill/>
          </p:spPr>
        </p:pic>
      </p:grpSp>
      <p:sp>
        <p:nvSpPr>
          <p:cNvPr id="16" name="Textfeld 15"/>
          <p:cNvSpPr txBox="1"/>
          <p:nvPr/>
        </p:nvSpPr>
        <p:spPr>
          <a:xfrm>
            <a:off x="746575" y="6165686"/>
            <a:ext cx="369332" cy="413664"/>
          </a:xfrm>
          <a:prstGeom prst="rect">
            <a:avLst/>
          </a:prstGeom>
          <a:noFill/>
        </p:spPr>
        <p:txBody>
          <a:bodyPr vert="vert270" wrap="square" rtlCol="0">
            <a:spAutoFit/>
          </a:bodyPr>
          <a:lstStyle/>
          <a:p>
            <a:pPr algn="ctr"/>
            <a:r>
              <a:rPr lang="de-DE" sz="600" dirty="0" smtClean="0"/>
              <a:t>Wohn-</a:t>
            </a:r>
          </a:p>
          <a:p>
            <a:pPr algn="ctr"/>
            <a:r>
              <a:rPr lang="de-DE" sz="600" dirty="0" smtClean="0"/>
              <a:t>Träume</a:t>
            </a:r>
            <a:endParaRPr lang="de-DE" sz="600" dirty="0"/>
          </a:p>
        </p:txBody>
      </p:sp>
      <p:sp>
        <p:nvSpPr>
          <p:cNvPr id="11" name="Textfeld 10"/>
          <p:cNvSpPr txBox="1"/>
          <p:nvPr/>
        </p:nvSpPr>
        <p:spPr>
          <a:xfrm rot="16200000">
            <a:off x="7765421" y="4824538"/>
            <a:ext cx="2557110" cy="200055"/>
          </a:xfrm>
          <a:prstGeom prst="rect">
            <a:avLst/>
          </a:prstGeom>
          <a:noFill/>
        </p:spPr>
        <p:txBody>
          <a:bodyPr wrap="none" rtlCol="0">
            <a:spAutoFit/>
          </a:bodyPr>
          <a:lstStyle/>
          <a:p>
            <a:r>
              <a:rPr lang="de-DE" sz="700" dirty="0">
                <a:solidFill>
                  <a:schemeClr val="bg1">
                    <a:lumMod val="65000"/>
                  </a:schemeClr>
                </a:solidFill>
              </a:rPr>
              <a:t>© Nina Fröhlich </a:t>
            </a:r>
            <a:r>
              <a:rPr lang="de-DE" sz="700" dirty="0" smtClean="0">
                <a:solidFill>
                  <a:schemeClr val="bg1">
                    <a:lumMod val="65000"/>
                  </a:schemeClr>
                </a:solidFill>
              </a:rPr>
              <a:t>2015  </a:t>
            </a:r>
            <a:r>
              <a:rPr lang="de-DE" sz="700" dirty="0">
                <a:solidFill>
                  <a:schemeClr val="bg1">
                    <a:lumMod val="65000"/>
                  </a:schemeClr>
                </a:solidFill>
              </a:rPr>
              <a:t>-  METACOM Symbole © Annette Kitzinger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Wolkenförmige Legende 40"/>
          <p:cNvSpPr/>
          <p:nvPr/>
        </p:nvSpPr>
        <p:spPr>
          <a:xfrm>
            <a:off x="7002270" y="1313765"/>
            <a:ext cx="2025225" cy="1755195"/>
          </a:xfrm>
          <a:prstGeom prst="cloudCallout">
            <a:avLst>
              <a:gd name="adj1" fmla="val -36326"/>
              <a:gd name="adj2" fmla="val 81572"/>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 5"/>
          <p:cNvSpPr>
            <a:spLocks noGrp="1"/>
          </p:cNvSpPr>
          <p:nvPr>
            <p:ph type="title"/>
          </p:nvPr>
        </p:nvSpPr>
        <p:spPr>
          <a:xfrm>
            <a:off x="251520" y="548680"/>
            <a:ext cx="7128792" cy="490066"/>
          </a:xfrm>
        </p:spPr>
        <p:txBody>
          <a:bodyPr>
            <a:normAutofit/>
          </a:bodyPr>
          <a:lstStyle/>
          <a:p>
            <a:pPr algn="l"/>
            <a:r>
              <a:rPr lang="de-DE" sz="2400" dirty="0" smtClean="0"/>
              <a:t>Das ist meine Familie!</a:t>
            </a:r>
            <a:endParaRPr lang="de-DE" sz="2400" dirty="0"/>
          </a:p>
        </p:txBody>
      </p:sp>
      <p:sp>
        <p:nvSpPr>
          <p:cNvPr id="7" name="Abgerundetes Rechteck 6"/>
          <p:cNvSpPr/>
          <p:nvPr/>
        </p:nvSpPr>
        <p:spPr>
          <a:xfrm>
            <a:off x="7884368" y="188640"/>
            <a:ext cx="792088" cy="792088"/>
          </a:xfrm>
          <a:prstGeom prst="roundRect">
            <a:avLst/>
          </a:prstGeom>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8" name="Abgerundetes Rechteck 7"/>
          <p:cNvSpPr/>
          <p:nvPr/>
        </p:nvSpPr>
        <p:spPr>
          <a:xfrm>
            <a:off x="251520" y="1313765"/>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251520" y="2465893"/>
            <a:ext cx="1512168" cy="276999"/>
          </a:xfrm>
          <a:prstGeom prst="rect">
            <a:avLst/>
          </a:prstGeom>
          <a:noFill/>
        </p:spPr>
        <p:txBody>
          <a:bodyPr wrap="square" rtlCol="0">
            <a:spAutoFit/>
          </a:bodyPr>
          <a:lstStyle/>
          <a:p>
            <a:pPr algn="ctr"/>
            <a:r>
              <a:rPr lang="de-DE" sz="1200" dirty="0" smtClean="0"/>
              <a:t>Oma</a:t>
            </a:r>
            <a:endParaRPr lang="de-DE" sz="1200" dirty="0"/>
          </a:p>
        </p:txBody>
      </p:sp>
      <p:sp>
        <p:nvSpPr>
          <p:cNvPr id="11" name="Abgerundetes Rechteck 10"/>
          <p:cNvSpPr/>
          <p:nvPr/>
        </p:nvSpPr>
        <p:spPr>
          <a:xfrm>
            <a:off x="1916705" y="1313765"/>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1916705" y="2465893"/>
            <a:ext cx="1512168" cy="276999"/>
          </a:xfrm>
          <a:prstGeom prst="rect">
            <a:avLst/>
          </a:prstGeom>
          <a:noFill/>
        </p:spPr>
        <p:txBody>
          <a:bodyPr wrap="square" rtlCol="0">
            <a:spAutoFit/>
          </a:bodyPr>
          <a:lstStyle/>
          <a:p>
            <a:pPr algn="ctr"/>
            <a:r>
              <a:rPr lang="de-DE" sz="1200" dirty="0"/>
              <a:t>O</a:t>
            </a:r>
            <a:r>
              <a:rPr lang="de-DE" sz="1200" dirty="0" smtClean="0"/>
              <a:t>pa</a:t>
            </a:r>
            <a:endParaRPr lang="de-DE" sz="1200" dirty="0"/>
          </a:p>
        </p:txBody>
      </p:sp>
      <p:sp>
        <p:nvSpPr>
          <p:cNvPr id="18" name="Textfeld 17"/>
          <p:cNvSpPr txBox="1"/>
          <p:nvPr/>
        </p:nvSpPr>
        <p:spPr>
          <a:xfrm>
            <a:off x="7407315" y="1583795"/>
            <a:ext cx="1512168" cy="1223412"/>
          </a:xfrm>
          <a:prstGeom prst="rect">
            <a:avLst/>
          </a:prstGeom>
          <a:noFill/>
        </p:spPr>
        <p:txBody>
          <a:bodyPr wrap="square" rtlCol="0">
            <a:spAutoFit/>
          </a:bodyPr>
          <a:lstStyle/>
          <a:p>
            <a:r>
              <a:rPr lang="de-DE" sz="1050" dirty="0" smtClean="0"/>
              <a:t>Pflegefamilie?</a:t>
            </a:r>
          </a:p>
          <a:p>
            <a:r>
              <a:rPr lang="de-DE" sz="1050" dirty="0" smtClean="0"/>
              <a:t>getrennte Eltern, neue Partner?</a:t>
            </a:r>
          </a:p>
          <a:p>
            <a:r>
              <a:rPr lang="de-DE" sz="1050" dirty="0" smtClean="0"/>
              <a:t>Onkels, Tanten, Cousinen, ...</a:t>
            </a:r>
          </a:p>
          <a:p>
            <a:r>
              <a:rPr lang="de-DE" sz="1050" dirty="0" smtClean="0"/>
              <a:t>evtl</a:t>
            </a:r>
            <a:r>
              <a:rPr lang="de-DE" sz="1050" dirty="0" smtClean="0"/>
              <a:t>. auch </a:t>
            </a:r>
            <a:r>
              <a:rPr lang="de-DE" sz="1050" dirty="0" smtClean="0"/>
              <a:t>unter </a:t>
            </a:r>
            <a:r>
              <a:rPr lang="de-DE" sz="1050" dirty="0" smtClean="0"/>
              <a:t>wichtige Leute?</a:t>
            </a:r>
            <a:endParaRPr lang="de-DE" sz="1050" dirty="0"/>
          </a:p>
        </p:txBody>
      </p:sp>
      <p:sp>
        <p:nvSpPr>
          <p:cNvPr id="19" name="Abgerundetes Rechteck 18"/>
          <p:cNvSpPr/>
          <p:nvPr/>
        </p:nvSpPr>
        <p:spPr>
          <a:xfrm>
            <a:off x="1907704"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1907704" y="4149080"/>
            <a:ext cx="1512168" cy="276999"/>
          </a:xfrm>
          <a:prstGeom prst="rect">
            <a:avLst/>
          </a:prstGeom>
          <a:noFill/>
        </p:spPr>
        <p:txBody>
          <a:bodyPr wrap="square" rtlCol="0">
            <a:spAutoFit/>
          </a:bodyPr>
          <a:lstStyle/>
          <a:p>
            <a:pPr algn="ctr"/>
            <a:r>
              <a:rPr lang="de-DE" sz="1200" dirty="0" smtClean="0"/>
              <a:t>Mama</a:t>
            </a:r>
            <a:endParaRPr lang="de-DE" sz="1200" dirty="0"/>
          </a:p>
        </p:txBody>
      </p:sp>
      <p:sp>
        <p:nvSpPr>
          <p:cNvPr id="21" name="Abgerundetes Rechteck 20"/>
          <p:cNvSpPr/>
          <p:nvPr/>
        </p:nvSpPr>
        <p:spPr>
          <a:xfrm>
            <a:off x="3707904"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3707904" y="4149080"/>
            <a:ext cx="1512168" cy="276999"/>
          </a:xfrm>
          <a:prstGeom prst="rect">
            <a:avLst/>
          </a:prstGeom>
          <a:noFill/>
        </p:spPr>
        <p:txBody>
          <a:bodyPr wrap="square" rtlCol="0">
            <a:spAutoFit/>
          </a:bodyPr>
          <a:lstStyle/>
          <a:p>
            <a:pPr algn="ctr"/>
            <a:r>
              <a:rPr lang="de-DE" sz="1200" dirty="0" smtClean="0"/>
              <a:t>Papa</a:t>
            </a:r>
            <a:endParaRPr lang="de-DE" sz="1200" dirty="0"/>
          </a:p>
        </p:txBody>
      </p:sp>
      <p:sp>
        <p:nvSpPr>
          <p:cNvPr id="29" name="Abgerundetes Rechteck 28"/>
          <p:cNvSpPr/>
          <p:nvPr/>
        </p:nvSpPr>
        <p:spPr>
          <a:xfrm>
            <a:off x="1079612"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1079612" y="5805264"/>
            <a:ext cx="1512168" cy="276999"/>
          </a:xfrm>
          <a:prstGeom prst="rect">
            <a:avLst/>
          </a:prstGeom>
          <a:noFill/>
        </p:spPr>
        <p:txBody>
          <a:bodyPr wrap="square" rtlCol="0">
            <a:spAutoFit/>
          </a:bodyPr>
          <a:lstStyle/>
          <a:p>
            <a:pPr algn="ctr"/>
            <a:r>
              <a:rPr lang="de-DE" sz="1200" dirty="0" smtClean="0"/>
              <a:t>Geschwister</a:t>
            </a:r>
            <a:endParaRPr lang="de-DE" sz="1200" dirty="0"/>
          </a:p>
        </p:txBody>
      </p:sp>
      <p:sp>
        <p:nvSpPr>
          <p:cNvPr id="31" name="Abgerundetes Rechteck 30"/>
          <p:cNvSpPr/>
          <p:nvPr/>
        </p:nvSpPr>
        <p:spPr>
          <a:xfrm>
            <a:off x="2879812"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p:cNvSpPr txBox="1"/>
          <p:nvPr/>
        </p:nvSpPr>
        <p:spPr>
          <a:xfrm>
            <a:off x="2879812" y="5805264"/>
            <a:ext cx="1512168" cy="276999"/>
          </a:xfrm>
          <a:prstGeom prst="rect">
            <a:avLst/>
          </a:prstGeom>
          <a:noFill/>
        </p:spPr>
        <p:txBody>
          <a:bodyPr wrap="square" rtlCol="0">
            <a:spAutoFit/>
          </a:bodyPr>
          <a:lstStyle/>
          <a:p>
            <a:pPr algn="ctr"/>
            <a:r>
              <a:rPr lang="de-DE" sz="1200" dirty="0" smtClean="0"/>
              <a:t>Geschwister</a:t>
            </a:r>
            <a:endParaRPr lang="de-DE" sz="1200" dirty="0"/>
          </a:p>
        </p:txBody>
      </p:sp>
      <p:sp>
        <p:nvSpPr>
          <p:cNvPr id="33" name="Abgerundetes Rechteck 32"/>
          <p:cNvSpPr/>
          <p:nvPr/>
        </p:nvSpPr>
        <p:spPr>
          <a:xfrm>
            <a:off x="4680012"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p:cNvSpPr txBox="1"/>
          <p:nvPr/>
        </p:nvSpPr>
        <p:spPr>
          <a:xfrm>
            <a:off x="4680012" y="5805264"/>
            <a:ext cx="1512168" cy="276999"/>
          </a:xfrm>
          <a:prstGeom prst="rect">
            <a:avLst/>
          </a:prstGeom>
          <a:noFill/>
        </p:spPr>
        <p:txBody>
          <a:bodyPr wrap="square" rtlCol="0">
            <a:spAutoFit/>
          </a:bodyPr>
          <a:lstStyle/>
          <a:p>
            <a:pPr algn="ctr"/>
            <a:r>
              <a:rPr lang="de-DE" sz="1200" dirty="0" smtClean="0"/>
              <a:t>Geschwister</a:t>
            </a:r>
            <a:endParaRPr lang="de-DE" sz="1200" dirty="0"/>
          </a:p>
        </p:txBody>
      </p:sp>
      <p:sp>
        <p:nvSpPr>
          <p:cNvPr id="35" name="Abgerundetes Rechteck 34"/>
          <p:cNvSpPr/>
          <p:nvPr/>
        </p:nvSpPr>
        <p:spPr>
          <a:xfrm>
            <a:off x="7425317"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7425317" y="4644136"/>
            <a:ext cx="1512168" cy="1384995"/>
          </a:xfrm>
          <a:prstGeom prst="rect">
            <a:avLst/>
          </a:prstGeom>
          <a:noFill/>
        </p:spPr>
        <p:txBody>
          <a:bodyPr wrap="square" rtlCol="0">
            <a:spAutoFit/>
          </a:bodyPr>
          <a:lstStyle/>
          <a:p>
            <a:pPr algn="ctr"/>
            <a:r>
              <a:rPr lang="de-DE" sz="1200" b="1" dirty="0" smtClean="0">
                <a:solidFill>
                  <a:schemeClr val="accent1">
                    <a:lumMod val="75000"/>
                  </a:schemeClr>
                </a:solidFill>
              </a:rPr>
              <a:t>Mein gesetzlicher Betreuer ist:</a:t>
            </a:r>
          </a:p>
          <a:p>
            <a:pPr algn="ctr"/>
            <a:endParaRPr lang="de-DE" sz="1200" dirty="0"/>
          </a:p>
          <a:p>
            <a:pPr algn="ctr"/>
            <a:endParaRPr lang="de-DE" sz="1200" dirty="0" smtClean="0"/>
          </a:p>
          <a:p>
            <a:pPr algn="ctr"/>
            <a:endParaRPr lang="de-DE" sz="1200" dirty="0"/>
          </a:p>
          <a:p>
            <a:pPr algn="ctr"/>
            <a:endParaRPr lang="de-DE" sz="1200" dirty="0" smtClean="0"/>
          </a:p>
          <a:p>
            <a:pPr algn="ctr"/>
            <a:endParaRPr lang="de-DE" sz="1200" dirty="0"/>
          </a:p>
        </p:txBody>
      </p:sp>
      <p:cxnSp>
        <p:nvCxnSpPr>
          <p:cNvPr id="40" name="Gerade Verbindung 39"/>
          <p:cNvCxnSpPr/>
          <p:nvPr/>
        </p:nvCxnSpPr>
        <p:spPr>
          <a:xfrm>
            <a:off x="0" y="1124744"/>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074" name="Picture 2" descr="C:\Schule\Bilder und Symbole\METACOM 6.0\PNG_ohne_Rahmen\Personen\familie2.png"/>
          <p:cNvPicPr>
            <a:picLocks noChangeAspect="1" noChangeArrowheads="1"/>
          </p:cNvPicPr>
          <p:nvPr/>
        </p:nvPicPr>
        <p:blipFill>
          <a:blip r:embed="rId2" cstate="print"/>
          <a:srcRect/>
          <a:stretch>
            <a:fillRect/>
          </a:stretch>
        </p:blipFill>
        <p:spPr bwMode="auto">
          <a:xfrm>
            <a:off x="7884368" y="260648"/>
            <a:ext cx="776713" cy="648072"/>
          </a:xfrm>
          <a:prstGeom prst="rect">
            <a:avLst/>
          </a:prstGeom>
          <a:noFill/>
        </p:spPr>
      </p:pic>
      <p:pic>
        <p:nvPicPr>
          <p:cNvPr id="39" name="Picture 2" descr="C:\Schule\Bilder und Symbole\METACOM 6.0\PNG_ohne_Rahmen\Personen\familie2.png"/>
          <p:cNvPicPr>
            <a:picLocks noChangeAspect="1" noChangeArrowheads="1"/>
          </p:cNvPicPr>
          <p:nvPr/>
        </p:nvPicPr>
        <p:blipFill>
          <a:blip r:embed="rId3" cstate="print"/>
          <a:srcRect/>
          <a:stretch>
            <a:fillRect/>
          </a:stretch>
        </p:blipFill>
        <p:spPr bwMode="auto">
          <a:xfrm>
            <a:off x="1106615" y="6573062"/>
            <a:ext cx="341498" cy="284938"/>
          </a:xfrm>
          <a:prstGeom prst="rect">
            <a:avLst/>
          </a:prstGeom>
          <a:noFill/>
        </p:spPr>
      </p:pic>
      <p:sp>
        <p:nvSpPr>
          <p:cNvPr id="42" name="Abgerundetes Rechteck 41"/>
          <p:cNvSpPr/>
          <p:nvPr/>
        </p:nvSpPr>
        <p:spPr>
          <a:xfrm>
            <a:off x="3626895" y="1313765"/>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3626895" y="2465893"/>
            <a:ext cx="1512168" cy="276999"/>
          </a:xfrm>
          <a:prstGeom prst="rect">
            <a:avLst/>
          </a:prstGeom>
          <a:noFill/>
        </p:spPr>
        <p:txBody>
          <a:bodyPr wrap="square" rtlCol="0">
            <a:spAutoFit/>
          </a:bodyPr>
          <a:lstStyle/>
          <a:p>
            <a:pPr algn="ctr"/>
            <a:r>
              <a:rPr lang="de-DE" sz="1200" dirty="0" smtClean="0"/>
              <a:t>Oma</a:t>
            </a:r>
            <a:endParaRPr lang="de-DE" sz="1200" dirty="0"/>
          </a:p>
        </p:txBody>
      </p:sp>
      <p:sp>
        <p:nvSpPr>
          <p:cNvPr id="44" name="Abgerundetes Rechteck 43"/>
          <p:cNvSpPr/>
          <p:nvPr/>
        </p:nvSpPr>
        <p:spPr>
          <a:xfrm>
            <a:off x="5292080" y="1313765"/>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Textfeld 44"/>
          <p:cNvSpPr txBox="1"/>
          <p:nvPr/>
        </p:nvSpPr>
        <p:spPr>
          <a:xfrm>
            <a:off x="5292080" y="2465893"/>
            <a:ext cx="1512168" cy="276999"/>
          </a:xfrm>
          <a:prstGeom prst="rect">
            <a:avLst/>
          </a:prstGeom>
          <a:noFill/>
        </p:spPr>
        <p:txBody>
          <a:bodyPr wrap="square" rtlCol="0">
            <a:spAutoFit/>
          </a:bodyPr>
          <a:lstStyle/>
          <a:p>
            <a:pPr algn="ctr"/>
            <a:r>
              <a:rPr lang="de-DE" sz="1200" dirty="0"/>
              <a:t>O</a:t>
            </a:r>
            <a:r>
              <a:rPr lang="de-DE" sz="1200" dirty="0" smtClean="0"/>
              <a:t>pa</a:t>
            </a:r>
            <a:endParaRPr lang="de-DE" sz="1200" dirty="0"/>
          </a:p>
        </p:txBody>
      </p:sp>
      <p:graphicFrame>
        <p:nvGraphicFramePr>
          <p:cNvPr id="38" name="Tabelle 37"/>
          <p:cNvGraphicFramePr>
            <a:graphicFrameLocks noGrp="1"/>
          </p:cNvGraphicFramePr>
          <p:nvPr/>
        </p:nvGraphicFramePr>
        <p:xfrm>
          <a:off x="0" y="6219310"/>
          <a:ext cx="9144025" cy="638690"/>
        </p:xfrm>
        <a:graphic>
          <a:graphicData uri="http://schemas.openxmlformats.org/drawingml/2006/table">
            <a:tbl>
              <a:tblPr firstRow="1" bandRow="1">
                <a:tableStyleId>{5940675A-B579-460E-94D1-54222C63F5DA}</a:tableStyleId>
              </a:tblPr>
              <a:tblGrid>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tblGrid>
              <a:tr h="638690">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50" name="Textfeld 49"/>
          <p:cNvSpPr txBox="1"/>
          <p:nvPr/>
        </p:nvSpPr>
        <p:spPr>
          <a:xfrm>
            <a:off x="1241630" y="6174305"/>
            <a:ext cx="276999" cy="503675"/>
          </a:xfrm>
          <a:prstGeom prst="rect">
            <a:avLst/>
          </a:prstGeom>
          <a:noFill/>
        </p:spPr>
        <p:txBody>
          <a:bodyPr vert="vert270" wrap="square" rtlCol="0">
            <a:spAutoFit/>
          </a:bodyPr>
          <a:lstStyle/>
          <a:p>
            <a:pPr algn="ctr"/>
            <a:r>
              <a:rPr lang="de-DE" sz="600" dirty="0" smtClean="0"/>
              <a:t>Familie</a:t>
            </a:r>
            <a:endParaRPr lang="de-DE" sz="600" dirty="0"/>
          </a:p>
        </p:txBody>
      </p:sp>
      <p:sp>
        <p:nvSpPr>
          <p:cNvPr id="37" name="Textfeld 36"/>
          <p:cNvSpPr txBox="1"/>
          <p:nvPr/>
        </p:nvSpPr>
        <p:spPr>
          <a:xfrm rot="16200000">
            <a:off x="7765421" y="4824538"/>
            <a:ext cx="2557110" cy="200055"/>
          </a:xfrm>
          <a:prstGeom prst="rect">
            <a:avLst/>
          </a:prstGeom>
          <a:noFill/>
        </p:spPr>
        <p:txBody>
          <a:bodyPr wrap="none" rtlCol="0">
            <a:spAutoFit/>
          </a:bodyPr>
          <a:lstStyle/>
          <a:p>
            <a:r>
              <a:rPr lang="de-DE" sz="700" dirty="0">
                <a:solidFill>
                  <a:schemeClr val="bg1">
                    <a:lumMod val="65000"/>
                  </a:schemeClr>
                </a:solidFill>
              </a:rPr>
              <a:t>© Nina Fröhlich </a:t>
            </a:r>
            <a:r>
              <a:rPr lang="de-DE" sz="700" dirty="0" smtClean="0">
                <a:solidFill>
                  <a:schemeClr val="bg1">
                    <a:lumMod val="65000"/>
                  </a:schemeClr>
                </a:solidFill>
              </a:rPr>
              <a:t>2015  </a:t>
            </a:r>
            <a:r>
              <a:rPr lang="de-DE" sz="700" dirty="0">
                <a:solidFill>
                  <a:schemeClr val="bg1">
                    <a:lumMod val="65000"/>
                  </a:schemeClr>
                </a:solidFill>
              </a:rPr>
              <a:t>-  METACOM Symbole © Annette Kitzinger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Wolkenförmige Legende 42"/>
          <p:cNvSpPr/>
          <p:nvPr/>
        </p:nvSpPr>
        <p:spPr>
          <a:xfrm>
            <a:off x="7002270" y="1313766"/>
            <a:ext cx="2025225" cy="1620180"/>
          </a:xfrm>
          <a:prstGeom prst="cloudCallout">
            <a:avLst>
              <a:gd name="adj1" fmla="val -32342"/>
              <a:gd name="adj2" fmla="val 87137"/>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Freihandform 40"/>
          <p:cNvSpPr/>
          <p:nvPr/>
        </p:nvSpPr>
        <p:spPr>
          <a:xfrm>
            <a:off x="-6170" y="1798727"/>
            <a:ext cx="9046653" cy="3661794"/>
          </a:xfrm>
          <a:custGeom>
            <a:avLst/>
            <a:gdLst>
              <a:gd name="connsiteX0" fmla="*/ 6170 w 9046653"/>
              <a:gd name="connsiteY0" fmla="*/ 4194 h 3661794"/>
              <a:gd name="connsiteX1" fmla="*/ 75181 w 9046653"/>
              <a:gd name="connsiteY1" fmla="*/ 30073 h 3661794"/>
              <a:gd name="connsiteX2" fmla="*/ 126940 w 9046653"/>
              <a:gd name="connsiteY2" fmla="*/ 47326 h 3661794"/>
              <a:gd name="connsiteX3" fmla="*/ 152819 w 9046653"/>
              <a:gd name="connsiteY3" fmla="*/ 55952 h 3661794"/>
              <a:gd name="connsiteX4" fmla="*/ 221830 w 9046653"/>
              <a:gd name="connsiteY4" fmla="*/ 64579 h 3661794"/>
              <a:gd name="connsiteX5" fmla="*/ 333974 w 9046653"/>
              <a:gd name="connsiteY5" fmla="*/ 81831 h 3661794"/>
              <a:gd name="connsiteX6" fmla="*/ 385732 w 9046653"/>
              <a:gd name="connsiteY6" fmla="*/ 90458 h 3661794"/>
              <a:gd name="connsiteX7" fmla="*/ 610019 w 9046653"/>
              <a:gd name="connsiteY7" fmla="*/ 107711 h 3661794"/>
              <a:gd name="connsiteX8" fmla="*/ 817053 w 9046653"/>
              <a:gd name="connsiteY8" fmla="*/ 124964 h 3661794"/>
              <a:gd name="connsiteX9" fmla="*/ 1093098 w 9046653"/>
              <a:gd name="connsiteY9" fmla="*/ 133590 h 3661794"/>
              <a:gd name="connsiteX10" fmla="*/ 1213868 w 9046653"/>
              <a:gd name="connsiteY10" fmla="*/ 150843 h 3661794"/>
              <a:gd name="connsiteX11" fmla="*/ 1507166 w 9046653"/>
              <a:gd name="connsiteY11" fmla="*/ 168096 h 3661794"/>
              <a:gd name="connsiteX12" fmla="*/ 1757332 w 9046653"/>
              <a:gd name="connsiteY12" fmla="*/ 176722 h 3661794"/>
              <a:gd name="connsiteX13" fmla="*/ 1843596 w 9046653"/>
              <a:gd name="connsiteY13" fmla="*/ 185348 h 3661794"/>
              <a:gd name="connsiteX14" fmla="*/ 2024751 w 9046653"/>
              <a:gd name="connsiteY14" fmla="*/ 193975 h 3661794"/>
              <a:gd name="connsiteX15" fmla="*/ 2111015 w 9046653"/>
              <a:gd name="connsiteY15" fmla="*/ 211228 h 3661794"/>
              <a:gd name="connsiteX16" fmla="*/ 2188653 w 9046653"/>
              <a:gd name="connsiteY16" fmla="*/ 219854 h 3661794"/>
              <a:gd name="connsiteX17" fmla="*/ 2369808 w 9046653"/>
              <a:gd name="connsiteY17" fmla="*/ 237107 h 3661794"/>
              <a:gd name="connsiteX18" fmla="*/ 2680359 w 9046653"/>
              <a:gd name="connsiteY18" fmla="*/ 245733 h 3661794"/>
              <a:gd name="connsiteX19" fmla="*/ 2956404 w 9046653"/>
              <a:gd name="connsiteY19" fmla="*/ 262986 h 3661794"/>
              <a:gd name="connsiteX20" fmla="*/ 3128932 w 9046653"/>
              <a:gd name="connsiteY20" fmla="*/ 271613 h 3661794"/>
              <a:gd name="connsiteX21" fmla="*/ 3249702 w 9046653"/>
              <a:gd name="connsiteY21" fmla="*/ 280239 h 3661794"/>
              <a:gd name="connsiteX22" fmla="*/ 3327340 w 9046653"/>
              <a:gd name="connsiteY22" fmla="*/ 288865 h 3661794"/>
              <a:gd name="connsiteX23" fmla="*/ 3689649 w 9046653"/>
              <a:gd name="connsiteY23" fmla="*/ 297492 h 3661794"/>
              <a:gd name="connsiteX24" fmla="*/ 4138223 w 9046653"/>
              <a:gd name="connsiteY24" fmla="*/ 314745 h 3661794"/>
              <a:gd name="connsiteX25" fmla="*/ 4250366 w 9046653"/>
              <a:gd name="connsiteY25" fmla="*/ 323371 h 3661794"/>
              <a:gd name="connsiteX26" fmla="*/ 4448774 w 9046653"/>
              <a:gd name="connsiteY26" fmla="*/ 340624 h 3661794"/>
              <a:gd name="connsiteX27" fmla="*/ 4681687 w 9046653"/>
              <a:gd name="connsiteY27" fmla="*/ 375130 h 3661794"/>
              <a:gd name="connsiteX28" fmla="*/ 4767951 w 9046653"/>
              <a:gd name="connsiteY28" fmla="*/ 383756 h 3661794"/>
              <a:gd name="connsiteX29" fmla="*/ 4836962 w 9046653"/>
              <a:gd name="connsiteY29" fmla="*/ 392382 h 3661794"/>
              <a:gd name="connsiteX30" fmla="*/ 4914600 w 9046653"/>
              <a:gd name="connsiteY30" fmla="*/ 409635 h 3661794"/>
              <a:gd name="connsiteX31" fmla="*/ 4957732 w 9046653"/>
              <a:gd name="connsiteY31" fmla="*/ 418262 h 3661794"/>
              <a:gd name="connsiteX32" fmla="*/ 5018117 w 9046653"/>
              <a:gd name="connsiteY32" fmla="*/ 426888 h 3661794"/>
              <a:gd name="connsiteX33" fmla="*/ 5061249 w 9046653"/>
              <a:gd name="connsiteY33" fmla="*/ 435515 h 3661794"/>
              <a:gd name="connsiteX34" fmla="*/ 5087128 w 9046653"/>
              <a:gd name="connsiteY34" fmla="*/ 444141 h 3661794"/>
              <a:gd name="connsiteX35" fmla="*/ 5138887 w 9046653"/>
              <a:gd name="connsiteY35" fmla="*/ 452767 h 3661794"/>
              <a:gd name="connsiteX36" fmla="*/ 5164766 w 9046653"/>
              <a:gd name="connsiteY36" fmla="*/ 461394 h 3661794"/>
              <a:gd name="connsiteX37" fmla="*/ 5199272 w 9046653"/>
              <a:gd name="connsiteY37" fmla="*/ 470020 h 3661794"/>
              <a:gd name="connsiteX38" fmla="*/ 5233778 w 9046653"/>
              <a:gd name="connsiteY38" fmla="*/ 487273 h 3661794"/>
              <a:gd name="connsiteX39" fmla="*/ 5302789 w 9046653"/>
              <a:gd name="connsiteY39" fmla="*/ 504526 h 3661794"/>
              <a:gd name="connsiteX40" fmla="*/ 5337295 w 9046653"/>
              <a:gd name="connsiteY40" fmla="*/ 521779 h 3661794"/>
              <a:gd name="connsiteX41" fmla="*/ 5389053 w 9046653"/>
              <a:gd name="connsiteY41" fmla="*/ 539031 h 3661794"/>
              <a:gd name="connsiteX42" fmla="*/ 5423559 w 9046653"/>
              <a:gd name="connsiteY42" fmla="*/ 547658 h 3661794"/>
              <a:gd name="connsiteX43" fmla="*/ 5509823 w 9046653"/>
              <a:gd name="connsiteY43" fmla="*/ 590790 h 3661794"/>
              <a:gd name="connsiteX44" fmla="*/ 5587461 w 9046653"/>
              <a:gd name="connsiteY44" fmla="*/ 625296 h 3661794"/>
              <a:gd name="connsiteX45" fmla="*/ 5630593 w 9046653"/>
              <a:gd name="connsiteY45" fmla="*/ 642548 h 3661794"/>
              <a:gd name="connsiteX46" fmla="*/ 5656472 w 9046653"/>
              <a:gd name="connsiteY46" fmla="*/ 659801 h 3661794"/>
              <a:gd name="connsiteX47" fmla="*/ 5708230 w 9046653"/>
              <a:gd name="connsiteY47" fmla="*/ 677054 h 3661794"/>
              <a:gd name="connsiteX48" fmla="*/ 5768615 w 9046653"/>
              <a:gd name="connsiteY48" fmla="*/ 711560 h 3661794"/>
              <a:gd name="connsiteX49" fmla="*/ 5820374 w 9046653"/>
              <a:gd name="connsiteY49" fmla="*/ 746065 h 3661794"/>
              <a:gd name="connsiteX50" fmla="*/ 5854879 w 9046653"/>
              <a:gd name="connsiteY50" fmla="*/ 771945 h 3661794"/>
              <a:gd name="connsiteX51" fmla="*/ 5880759 w 9046653"/>
              <a:gd name="connsiteY51" fmla="*/ 780571 h 3661794"/>
              <a:gd name="connsiteX52" fmla="*/ 5915264 w 9046653"/>
              <a:gd name="connsiteY52" fmla="*/ 823703 h 3661794"/>
              <a:gd name="connsiteX53" fmla="*/ 5949770 w 9046653"/>
              <a:gd name="connsiteY53" fmla="*/ 875462 h 3661794"/>
              <a:gd name="connsiteX54" fmla="*/ 5967023 w 9046653"/>
              <a:gd name="connsiteY54" fmla="*/ 901341 h 3661794"/>
              <a:gd name="connsiteX55" fmla="*/ 5984276 w 9046653"/>
              <a:gd name="connsiteY55" fmla="*/ 927220 h 3661794"/>
              <a:gd name="connsiteX56" fmla="*/ 6010155 w 9046653"/>
              <a:gd name="connsiteY56" fmla="*/ 987605 h 3661794"/>
              <a:gd name="connsiteX57" fmla="*/ 6018781 w 9046653"/>
              <a:gd name="connsiteY57" fmla="*/ 1022111 h 3661794"/>
              <a:gd name="connsiteX58" fmla="*/ 6036034 w 9046653"/>
              <a:gd name="connsiteY58" fmla="*/ 1047990 h 3661794"/>
              <a:gd name="connsiteX59" fmla="*/ 6044661 w 9046653"/>
              <a:gd name="connsiteY59" fmla="*/ 1099748 h 3661794"/>
              <a:gd name="connsiteX60" fmla="*/ 6053287 w 9046653"/>
              <a:gd name="connsiteY60" fmla="*/ 1125628 h 3661794"/>
              <a:gd name="connsiteX61" fmla="*/ 6061913 w 9046653"/>
              <a:gd name="connsiteY61" fmla="*/ 1177386 h 3661794"/>
              <a:gd name="connsiteX62" fmla="*/ 6070540 w 9046653"/>
              <a:gd name="connsiteY62" fmla="*/ 1341288 h 3661794"/>
              <a:gd name="connsiteX63" fmla="*/ 6053287 w 9046653"/>
              <a:gd name="connsiteY63" fmla="*/ 1556948 h 3661794"/>
              <a:gd name="connsiteX64" fmla="*/ 6044661 w 9046653"/>
              <a:gd name="connsiteY64" fmla="*/ 1600081 h 3661794"/>
              <a:gd name="connsiteX65" fmla="*/ 6027408 w 9046653"/>
              <a:gd name="connsiteY65" fmla="*/ 1651839 h 3661794"/>
              <a:gd name="connsiteX66" fmla="*/ 6018781 w 9046653"/>
              <a:gd name="connsiteY66" fmla="*/ 1677718 h 3661794"/>
              <a:gd name="connsiteX67" fmla="*/ 5967023 w 9046653"/>
              <a:gd name="connsiteY67" fmla="*/ 1720850 h 3661794"/>
              <a:gd name="connsiteX68" fmla="*/ 5923891 w 9046653"/>
              <a:gd name="connsiteY68" fmla="*/ 1772609 h 3661794"/>
              <a:gd name="connsiteX69" fmla="*/ 5915264 w 9046653"/>
              <a:gd name="connsiteY69" fmla="*/ 1798488 h 3661794"/>
              <a:gd name="connsiteX70" fmla="*/ 5889385 w 9046653"/>
              <a:gd name="connsiteY70" fmla="*/ 1807115 h 3661794"/>
              <a:gd name="connsiteX71" fmla="*/ 5837627 w 9046653"/>
              <a:gd name="connsiteY71" fmla="*/ 1841620 h 3661794"/>
              <a:gd name="connsiteX72" fmla="*/ 5751362 w 9046653"/>
              <a:gd name="connsiteY72" fmla="*/ 1893379 h 3661794"/>
              <a:gd name="connsiteX73" fmla="*/ 5699604 w 9046653"/>
              <a:gd name="connsiteY73" fmla="*/ 1927884 h 3661794"/>
              <a:gd name="connsiteX74" fmla="*/ 5673725 w 9046653"/>
              <a:gd name="connsiteY74" fmla="*/ 1953764 h 3661794"/>
              <a:gd name="connsiteX75" fmla="*/ 5621966 w 9046653"/>
              <a:gd name="connsiteY75" fmla="*/ 1971016 h 3661794"/>
              <a:gd name="connsiteX76" fmla="*/ 5587461 w 9046653"/>
              <a:gd name="connsiteY76" fmla="*/ 1996896 h 3661794"/>
              <a:gd name="connsiteX77" fmla="*/ 5561581 w 9046653"/>
              <a:gd name="connsiteY77" fmla="*/ 2005522 h 3661794"/>
              <a:gd name="connsiteX78" fmla="*/ 5527076 w 9046653"/>
              <a:gd name="connsiteY78" fmla="*/ 2022775 h 3661794"/>
              <a:gd name="connsiteX79" fmla="*/ 5492570 w 9046653"/>
              <a:gd name="connsiteY79" fmla="*/ 2031401 h 3661794"/>
              <a:gd name="connsiteX80" fmla="*/ 5466691 w 9046653"/>
              <a:gd name="connsiteY80" fmla="*/ 2040028 h 3661794"/>
              <a:gd name="connsiteX81" fmla="*/ 5397679 w 9046653"/>
              <a:gd name="connsiteY81" fmla="*/ 2057281 h 3661794"/>
              <a:gd name="connsiteX82" fmla="*/ 5354547 w 9046653"/>
              <a:gd name="connsiteY82" fmla="*/ 2074533 h 3661794"/>
              <a:gd name="connsiteX83" fmla="*/ 5328668 w 9046653"/>
              <a:gd name="connsiteY83" fmla="*/ 2091786 h 3661794"/>
              <a:gd name="connsiteX84" fmla="*/ 5294162 w 9046653"/>
              <a:gd name="connsiteY84" fmla="*/ 2100413 h 3661794"/>
              <a:gd name="connsiteX85" fmla="*/ 5251030 w 9046653"/>
              <a:gd name="connsiteY85" fmla="*/ 2117665 h 3661794"/>
              <a:gd name="connsiteX86" fmla="*/ 5225151 w 9046653"/>
              <a:gd name="connsiteY86" fmla="*/ 2126292 h 3661794"/>
              <a:gd name="connsiteX87" fmla="*/ 5130261 w 9046653"/>
              <a:gd name="connsiteY87" fmla="*/ 2160798 h 3661794"/>
              <a:gd name="connsiteX88" fmla="*/ 5078502 w 9046653"/>
              <a:gd name="connsiteY88" fmla="*/ 2169424 h 3661794"/>
              <a:gd name="connsiteX89" fmla="*/ 5018117 w 9046653"/>
              <a:gd name="connsiteY89" fmla="*/ 2186677 h 3661794"/>
              <a:gd name="connsiteX90" fmla="*/ 4992238 w 9046653"/>
              <a:gd name="connsiteY90" fmla="*/ 2195303 h 3661794"/>
              <a:gd name="connsiteX91" fmla="*/ 4880095 w 9046653"/>
              <a:gd name="connsiteY91" fmla="*/ 2203930 h 3661794"/>
              <a:gd name="connsiteX92" fmla="*/ 4802457 w 9046653"/>
              <a:gd name="connsiteY92" fmla="*/ 2212556 h 3661794"/>
              <a:gd name="connsiteX93" fmla="*/ 4707566 w 9046653"/>
              <a:gd name="connsiteY93" fmla="*/ 2221182 h 3661794"/>
              <a:gd name="connsiteX94" fmla="*/ 4638555 w 9046653"/>
              <a:gd name="connsiteY94" fmla="*/ 2229809 h 3661794"/>
              <a:gd name="connsiteX95" fmla="*/ 4258993 w 9046653"/>
              <a:gd name="connsiteY95" fmla="*/ 2238435 h 3661794"/>
              <a:gd name="connsiteX96" fmla="*/ 4008827 w 9046653"/>
              <a:gd name="connsiteY96" fmla="*/ 2255688 h 3661794"/>
              <a:gd name="connsiteX97" fmla="*/ 3922562 w 9046653"/>
              <a:gd name="connsiteY97" fmla="*/ 2264315 h 3661794"/>
              <a:gd name="connsiteX98" fmla="*/ 3706902 w 9046653"/>
              <a:gd name="connsiteY98" fmla="*/ 2272941 h 3661794"/>
              <a:gd name="connsiteX99" fmla="*/ 3008162 w 9046653"/>
              <a:gd name="connsiteY99" fmla="*/ 2264315 h 3661794"/>
              <a:gd name="connsiteX100" fmla="*/ 2965030 w 9046653"/>
              <a:gd name="connsiteY100" fmla="*/ 2255688 h 3661794"/>
              <a:gd name="connsiteX101" fmla="*/ 2887393 w 9046653"/>
              <a:gd name="connsiteY101" fmla="*/ 2247062 h 3661794"/>
              <a:gd name="connsiteX102" fmla="*/ 2818381 w 9046653"/>
              <a:gd name="connsiteY102" fmla="*/ 2238435 h 3661794"/>
              <a:gd name="connsiteX103" fmla="*/ 2766623 w 9046653"/>
              <a:gd name="connsiteY103" fmla="*/ 2229809 h 3661794"/>
              <a:gd name="connsiteX104" fmla="*/ 2723491 w 9046653"/>
              <a:gd name="connsiteY104" fmla="*/ 2221182 h 3661794"/>
              <a:gd name="connsiteX105" fmla="*/ 2542336 w 9046653"/>
              <a:gd name="connsiteY105" fmla="*/ 2203930 h 3661794"/>
              <a:gd name="connsiteX106" fmla="*/ 2205906 w 9046653"/>
              <a:gd name="connsiteY106" fmla="*/ 2212556 h 3661794"/>
              <a:gd name="connsiteX107" fmla="*/ 2162774 w 9046653"/>
              <a:gd name="connsiteY107" fmla="*/ 2221182 h 3661794"/>
              <a:gd name="connsiteX108" fmla="*/ 2007498 w 9046653"/>
              <a:gd name="connsiteY108" fmla="*/ 2238435 h 3661794"/>
              <a:gd name="connsiteX109" fmla="*/ 1981619 w 9046653"/>
              <a:gd name="connsiteY109" fmla="*/ 2247062 h 3661794"/>
              <a:gd name="connsiteX110" fmla="*/ 1929861 w 9046653"/>
              <a:gd name="connsiteY110" fmla="*/ 2255688 h 3661794"/>
              <a:gd name="connsiteX111" fmla="*/ 1895355 w 9046653"/>
              <a:gd name="connsiteY111" fmla="*/ 2272941 h 3661794"/>
              <a:gd name="connsiteX112" fmla="*/ 1809091 w 9046653"/>
              <a:gd name="connsiteY112" fmla="*/ 2290194 h 3661794"/>
              <a:gd name="connsiteX113" fmla="*/ 1774585 w 9046653"/>
              <a:gd name="connsiteY113" fmla="*/ 2298820 h 3661794"/>
              <a:gd name="connsiteX114" fmla="*/ 1722827 w 9046653"/>
              <a:gd name="connsiteY114" fmla="*/ 2316073 h 3661794"/>
              <a:gd name="connsiteX115" fmla="*/ 1696947 w 9046653"/>
              <a:gd name="connsiteY115" fmla="*/ 2333326 h 3661794"/>
              <a:gd name="connsiteX116" fmla="*/ 1671068 w 9046653"/>
              <a:gd name="connsiteY116" fmla="*/ 2341952 h 3661794"/>
              <a:gd name="connsiteX117" fmla="*/ 1593430 w 9046653"/>
              <a:gd name="connsiteY117" fmla="*/ 2385084 h 3661794"/>
              <a:gd name="connsiteX118" fmla="*/ 1567551 w 9046653"/>
              <a:gd name="connsiteY118" fmla="*/ 2410964 h 3661794"/>
              <a:gd name="connsiteX119" fmla="*/ 1515793 w 9046653"/>
              <a:gd name="connsiteY119" fmla="*/ 2454096 h 3661794"/>
              <a:gd name="connsiteX120" fmla="*/ 1498540 w 9046653"/>
              <a:gd name="connsiteY120" fmla="*/ 2479975 h 3661794"/>
              <a:gd name="connsiteX121" fmla="*/ 1420902 w 9046653"/>
              <a:gd name="connsiteY121" fmla="*/ 2566239 h 3661794"/>
              <a:gd name="connsiteX122" fmla="*/ 1403649 w 9046653"/>
              <a:gd name="connsiteY122" fmla="*/ 2600745 h 3661794"/>
              <a:gd name="connsiteX123" fmla="*/ 1369144 w 9046653"/>
              <a:gd name="connsiteY123" fmla="*/ 2652503 h 3661794"/>
              <a:gd name="connsiteX124" fmla="*/ 1334638 w 9046653"/>
              <a:gd name="connsiteY124" fmla="*/ 2738767 h 3661794"/>
              <a:gd name="connsiteX125" fmla="*/ 1326012 w 9046653"/>
              <a:gd name="connsiteY125" fmla="*/ 2773273 h 3661794"/>
              <a:gd name="connsiteX126" fmla="*/ 1317385 w 9046653"/>
              <a:gd name="connsiteY126" fmla="*/ 2816405 h 3661794"/>
              <a:gd name="connsiteX127" fmla="*/ 1300132 w 9046653"/>
              <a:gd name="connsiteY127" fmla="*/ 2868164 h 3661794"/>
              <a:gd name="connsiteX128" fmla="*/ 1300132 w 9046653"/>
              <a:gd name="connsiteY128" fmla="*/ 3135582 h 3661794"/>
              <a:gd name="connsiteX129" fmla="*/ 1308759 w 9046653"/>
              <a:gd name="connsiteY129" fmla="*/ 3161462 h 3661794"/>
              <a:gd name="connsiteX130" fmla="*/ 1351891 w 9046653"/>
              <a:gd name="connsiteY130" fmla="*/ 3230473 h 3661794"/>
              <a:gd name="connsiteX131" fmla="*/ 1386396 w 9046653"/>
              <a:gd name="connsiteY131" fmla="*/ 3256352 h 3661794"/>
              <a:gd name="connsiteX132" fmla="*/ 1438155 w 9046653"/>
              <a:gd name="connsiteY132" fmla="*/ 3316737 h 3661794"/>
              <a:gd name="connsiteX133" fmla="*/ 1481287 w 9046653"/>
              <a:gd name="connsiteY133" fmla="*/ 3333990 h 3661794"/>
              <a:gd name="connsiteX134" fmla="*/ 1524419 w 9046653"/>
              <a:gd name="connsiteY134" fmla="*/ 3359869 h 3661794"/>
              <a:gd name="connsiteX135" fmla="*/ 1636562 w 9046653"/>
              <a:gd name="connsiteY135" fmla="*/ 3411628 h 3661794"/>
              <a:gd name="connsiteX136" fmla="*/ 1636562 w 9046653"/>
              <a:gd name="connsiteY136" fmla="*/ 3411628 h 3661794"/>
              <a:gd name="connsiteX137" fmla="*/ 1714200 w 9046653"/>
              <a:gd name="connsiteY137" fmla="*/ 3446133 h 3661794"/>
              <a:gd name="connsiteX138" fmla="*/ 1783212 w 9046653"/>
              <a:gd name="connsiteY138" fmla="*/ 3472013 h 3661794"/>
              <a:gd name="connsiteX139" fmla="*/ 1852223 w 9046653"/>
              <a:gd name="connsiteY139" fmla="*/ 3489265 h 3661794"/>
              <a:gd name="connsiteX140" fmla="*/ 1895355 w 9046653"/>
              <a:gd name="connsiteY140" fmla="*/ 3497892 h 3661794"/>
              <a:gd name="connsiteX141" fmla="*/ 1938487 w 9046653"/>
              <a:gd name="connsiteY141" fmla="*/ 3515145 h 3661794"/>
              <a:gd name="connsiteX142" fmla="*/ 1990245 w 9046653"/>
              <a:gd name="connsiteY142" fmla="*/ 3523771 h 3661794"/>
              <a:gd name="connsiteX143" fmla="*/ 2102389 w 9046653"/>
              <a:gd name="connsiteY143" fmla="*/ 3541024 h 3661794"/>
              <a:gd name="connsiteX144" fmla="*/ 2128268 w 9046653"/>
              <a:gd name="connsiteY144" fmla="*/ 3549650 h 3661794"/>
              <a:gd name="connsiteX145" fmla="*/ 2628600 w 9046653"/>
              <a:gd name="connsiteY145" fmla="*/ 3566903 h 3661794"/>
              <a:gd name="connsiteX146" fmla="*/ 3068547 w 9046653"/>
              <a:gd name="connsiteY146" fmla="*/ 3558277 h 3661794"/>
              <a:gd name="connsiteX147" fmla="*/ 3206570 w 9046653"/>
              <a:gd name="connsiteY147" fmla="*/ 3549650 h 3661794"/>
              <a:gd name="connsiteX148" fmla="*/ 3379098 w 9046653"/>
              <a:gd name="connsiteY148" fmla="*/ 3541024 h 3661794"/>
              <a:gd name="connsiteX149" fmla="*/ 3672396 w 9046653"/>
              <a:gd name="connsiteY149" fmla="*/ 3523771 h 3661794"/>
              <a:gd name="connsiteX150" fmla="*/ 3784540 w 9046653"/>
              <a:gd name="connsiteY150" fmla="*/ 3506518 h 3661794"/>
              <a:gd name="connsiteX151" fmla="*/ 4862842 w 9046653"/>
              <a:gd name="connsiteY151" fmla="*/ 3489265 h 3661794"/>
              <a:gd name="connsiteX152" fmla="*/ 4974985 w 9046653"/>
              <a:gd name="connsiteY152" fmla="*/ 3472013 h 3661794"/>
              <a:gd name="connsiteX153" fmla="*/ 5294162 w 9046653"/>
              <a:gd name="connsiteY153" fmla="*/ 3463386 h 3661794"/>
              <a:gd name="connsiteX154" fmla="*/ 5613340 w 9046653"/>
              <a:gd name="connsiteY154" fmla="*/ 3446133 h 3661794"/>
              <a:gd name="connsiteX155" fmla="*/ 5742736 w 9046653"/>
              <a:gd name="connsiteY155" fmla="*/ 3428881 h 3661794"/>
              <a:gd name="connsiteX156" fmla="*/ 6959061 w 9046653"/>
              <a:gd name="connsiteY156" fmla="*/ 3428881 h 3661794"/>
              <a:gd name="connsiteX157" fmla="*/ 7122962 w 9046653"/>
              <a:gd name="connsiteY157" fmla="*/ 3437507 h 3661794"/>
              <a:gd name="connsiteX158" fmla="*/ 7528404 w 9046653"/>
              <a:gd name="connsiteY158" fmla="*/ 3446133 h 3661794"/>
              <a:gd name="connsiteX159" fmla="*/ 7709559 w 9046653"/>
              <a:gd name="connsiteY159" fmla="*/ 3463386 h 3661794"/>
              <a:gd name="connsiteX160" fmla="*/ 7752691 w 9046653"/>
              <a:gd name="connsiteY160" fmla="*/ 3472013 h 3661794"/>
              <a:gd name="connsiteX161" fmla="*/ 7847581 w 9046653"/>
              <a:gd name="connsiteY161" fmla="*/ 3480639 h 3661794"/>
              <a:gd name="connsiteX162" fmla="*/ 7942472 w 9046653"/>
              <a:gd name="connsiteY162" fmla="*/ 3497892 h 3661794"/>
              <a:gd name="connsiteX163" fmla="*/ 8063242 w 9046653"/>
              <a:gd name="connsiteY163" fmla="*/ 3506518 h 3661794"/>
              <a:gd name="connsiteX164" fmla="*/ 8270276 w 9046653"/>
              <a:gd name="connsiteY164" fmla="*/ 3523771 h 3661794"/>
              <a:gd name="connsiteX165" fmla="*/ 8416925 w 9046653"/>
              <a:gd name="connsiteY165" fmla="*/ 3541024 h 3661794"/>
              <a:gd name="connsiteX166" fmla="*/ 8529068 w 9046653"/>
              <a:gd name="connsiteY166" fmla="*/ 3549650 h 3661794"/>
              <a:gd name="connsiteX167" fmla="*/ 8589453 w 9046653"/>
              <a:gd name="connsiteY167" fmla="*/ 3566903 h 3661794"/>
              <a:gd name="connsiteX168" fmla="*/ 8692970 w 9046653"/>
              <a:gd name="connsiteY168" fmla="*/ 3584156 h 3661794"/>
              <a:gd name="connsiteX169" fmla="*/ 8787861 w 9046653"/>
              <a:gd name="connsiteY169" fmla="*/ 3610035 h 3661794"/>
              <a:gd name="connsiteX170" fmla="*/ 8839619 w 9046653"/>
              <a:gd name="connsiteY170" fmla="*/ 3618662 h 3661794"/>
              <a:gd name="connsiteX171" fmla="*/ 8865498 w 9046653"/>
              <a:gd name="connsiteY171" fmla="*/ 3627288 h 3661794"/>
              <a:gd name="connsiteX172" fmla="*/ 8951762 w 9046653"/>
              <a:gd name="connsiteY172" fmla="*/ 3635915 h 3661794"/>
              <a:gd name="connsiteX173" fmla="*/ 9003521 w 9046653"/>
              <a:gd name="connsiteY173" fmla="*/ 3644541 h 3661794"/>
              <a:gd name="connsiteX174" fmla="*/ 9046653 w 9046653"/>
              <a:gd name="connsiteY174" fmla="*/ 3661794 h 3661794"/>
              <a:gd name="connsiteX0" fmla="*/ 6170 w 9046653"/>
              <a:gd name="connsiteY0" fmla="*/ 4194 h 3661794"/>
              <a:gd name="connsiteX1" fmla="*/ 75181 w 9046653"/>
              <a:gd name="connsiteY1" fmla="*/ 30073 h 3661794"/>
              <a:gd name="connsiteX2" fmla="*/ 126940 w 9046653"/>
              <a:gd name="connsiteY2" fmla="*/ 47326 h 3661794"/>
              <a:gd name="connsiteX3" fmla="*/ 152819 w 9046653"/>
              <a:gd name="connsiteY3" fmla="*/ 55952 h 3661794"/>
              <a:gd name="connsiteX4" fmla="*/ 221830 w 9046653"/>
              <a:gd name="connsiteY4" fmla="*/ 64579 h 3661794"/>
              <a:gd name="connsiteX5" fmla="*/ 333974 w 9046653"/>
              <a:gd name="connsiteY5" fmla="*/ 81831 h 3661794"/>
              <a:gd name="connsiteX6" fmla="*/ 385732 w 9046653"/>
              <a:gd name="connsiteY6" fmla="*/ 90458 h 3661794"/>
              <a:gd name="connsiteX7" fmla="*/ 610019 w 9046653"/>
              <a:gd name="connsiteY7" fmla="*/ 107711 h 3661794"/>
              <a:gd name="connsiteX8" fmla="*/ 817053 w 9046653"/>
              <a:gd name="connsiteY8" fmla="*/ 124964 h 3661794"/>
              <a:gd name="connsiteX9" fmla="*/ 1093098 w 9046653"/>
              <a:gd name="connsiteY9" fmla="*/ 133590 h 3661794"/>
              <a:gd name="connsiteX10" fmla="*/ 1213868 w 9046653"/>
              <a:gd name="connsiteY10" fmla="*/ 150843 h 3661794"/>
              <a:gd name="connsiteX11" fmla="*/ 1507166 w 9046653"/>
              <a:gd name="connsiteY11" fmla="*/ 168096 h 3661794"/>
              <a:gd name="connsiteX12" fmla="*/ 1757332 w 9046653"/>
              <a:gd name="connsiteY12" fmla="*/ 176722 h 3661794"/>
              <a:gd name="connsiteX13" fmla="*/ 1843596 w 9046653"/>
              <a:gd name="connsiteY13" fmla="*/ 185348 h 3661794"/>
              <a:gd name="connsiteX14" fmla="*/ 2024751 w 9046653"/>
              <a:gd name="connsiteY14" fmla="*/ 193975 h 3661794"/>
              <a:gd name="connsiteX15" fmla="*/ 2111015 w 9046653"/>
              <a:gd name="connsiteY15" fmla="*/ 211228 h 3661794"/>
              <a:gd name="connsiteX16" fmla="*/ 2188653 w 9046653"/>
              <a:gd name="connsiteY16" fmla="*/ 219854 h 3661794"/>
              <a:gd name="connsiteX17" fmla="*/ 2369808 w 9046653"/>
              <a:gd name="connsiteY17" fmla="*/ 237107 h 3661794"/>
              <a:gd name="connsiteX18" fmla="*/ 2680359 w 9046653"/>
              <a:gd name="connsiteY18" fmla="*/ 245733 h 3661794"/>
              <a:gd name="connsiteX19" fmla="*/ 2956404 w 9046653"/>
              <a:gd name="connsiteY19" fmla="*/ 262986 h 3661794"/>
              <a:gd name="connsiteX20" fmla="*/ 3128932 w 9046653"/>
              <a:gd name="connsiteY20" fmla="*/ 271613 h 3661794"/>
              <a:gd name="connsiteX21" fmla="*/ 3249702 w 9046653"/>
              <a:gd name="connsiteY21" fmla="*/ 280239 h 3661794"/>
              <a:gd name="connsiteX22" fmla="*/ 3327340 w 9046653"/>
              <a:gd name="connsiteY22" fmla="*/ 288865 h 3661794"/>
              <a:gd name="connsiteX23" fmla="*/ 3689649 w 9046653"/>
              <a:gd name="connsiteY23" fmla="*/ 297492 h 3661794"/>
              <a:gd name="connsiteX24" fmla="*/ 4138223 w 9046653"/>
              <a:gd name="connsiteY24" fmla="*/ 314745 h 3661794"/>
              <a:gd name="connsiteX25" fmla="*/ 4250366 w 9046653"/>
              <a:gd name="connsiteY25" fmla="*/ 323371 h 3661794"/>
              <a:gd name="connsiteX26" fmla="*/ 4448774 w 9046653"/>
              <a:gd name="connsiteY26" fmla="*/ 340624 h 3661794"/>
              <a:gd name="connsiteX27" fmla="*/ 4681687 w 9046653"/>
              <a:gd name="connsiteY27" fmla="*/ 375130 h 3661794"/>
              <a:gd name="connsiteX28" fmla="*/ 4767951 w 9046653"/>
              <a:gd name="connsiteY28" fmla="*/ 383756 h 3661794"/>
              <a:gd name="connsiteX29" fmla="*/ 4836962 w 9046653"/>
              <a:gd name="connsiteY29" fmla="*/ 392382 h 3661794"/>
              <a:gd name="connsiteX30" fmla="*/ 4914600 w 9046653"/>
              <a:gd name="connsiteY30" fmla="*/ 409635 h 3661794"/>
              <a:gd name="connsiteX31" fmla="*/ 4957732 w 9046653"/>
              <a:gd name="connsiteY31" fmla="*/ 418262 h 3661794"/>
              <a:gd name="connsiteX32" fmla="*/ 5018117 w 9046653"/>
              <a:gd name="connsiteY32" fmla="*/ 426888 h 3661794"/>
              <a:gd name="connsiteX33" fmla="*/ 5061249 w 9046653"/>
              <a:gd name="connsiteY33" fmla="*/ 435515 h 3661794"/>
              <a:gd name="connsiteX34" fmla="*/ 5087128 w 9046653"/>
              <a:gd name="connsiteY34" fmla="*/ 444141 h 3661794"/>
              <a:gd name="connsiteX35" fmla="*/ 5138887 w 9046653"/>
              <a:gd name="connsiteY35" fmla="*/ 452767 h 3661794"/>
              <a:gd name="connsiteX36" fmla="*/ 5164766 w 9046653"/>
              <a:gd name="connsiteY36" fmla="*/ 461394 h 3661794"/>
              <a:gd name="connsiteX37" fmla="*/ 5199272 w 9046653"/>
              <a:gd name="connsiteY37" fmla="*/ 470020 h 3661794"/>
              <a:gd name="connsiteX38" fmla="*/ 5233778 w 9046653"/>
              <a:gd name="connsiteY38" fmla="*/ 487273 h 3661794"/>
              <a:gd name="connsiteX39" fmla="*/ 5302789 w 9046653"/>
              <a:gd name="connsiteY39" fmla="*/ 504526 h 3661794"/>
              <a:gd name="connsiteX40" fmla="*/ 5337295 w 9046653"/>
              <a:gd name="connsiteY40" fmla="*/ 521779 h 3661794"/>
              <a:gd name="connsiteX41" fmla="*/ 5389053 w 9046653"/>
              <a:gd name="connsiteY41" fmla="*/ 539031 h 3661794"/>
              <a:gd name="connsiteX42" fmla="*/ 5423559 w 9046653"/>
              <a:gd name="connsiteY42" fmla="*/ 547658 h 3661794"/>
              <a:gd name="connsiteX43" fmla="*/ 5509823 w 9046653"/>
              <a:gd name="connsiteY43" fmla="*/ 590790 h 3661794"/>
              <a:gd name="connsiteX44" fmla="*/ 5587461 w 9046653"/>
              <a:gd name="connsiteY44" fmla="*/ 625296 h 3661794"/>
              <a:gd name="connsiteX45" fmla="*/ 5630593 w 9046653"/>
              <a:gd name="connsiteY45" fmla="*/ 642548 h 3661794"/>
              <a:gd name="connsiteX46" fmla="*/ 5656472 w 9046653"/>
              <a:gd name="connsiteY46" fmla="*/ 659801 h 3661794"/>
              <a:gd name="connsiteX47" fmla="*/ 5708230 w 9046653"/>
              <a:gd name="connsiteY47" fmla="*/ 677054 h 3661794"/>
              <a:gd name="connsiteX48" fmla="*/ 5768615 w 9046653"/>
              <a:gd name="connsiteY48" fmla="*/ 711560 h 3661794"/>
              <a:gd name="connsiteX49" fmla="*/ 5820374 w 9046653"/>
              <a:gd name="connsiteY49" fmla="*/ 746065 h 3661794"/>
              <a:gd name="connsiteX50" fmla="*/ 5854879 w 9046653"/>
              <a:gd name="connsiteY50" fmla="*/ 771945 h 3661794"/>
              <a:gd name="connsiteX51" fmla="*/ 5880759 w 9046653"/>
              <a:gd name="connsiteY51" fmla="*/ 780571 h 3661794"/>
              <a:gd name="connsiteX52" fmla="*/ 5915264 w 9046653"/>
              <a:gd name="connsiteY52" fmla="*/ 823703 h 3661794"/>
              <a:gd name="connsiteX53" fmla="*/ 5949770 w 9046653"/>
              <a:gd name="connsiteY53" fmla="*/ 875462 h 3661794"/>
              <a:gd name="connsiteX54" fmla="*/ 5967023 w 9046653"/>
              <a:gd name="connsiteY54" fmla="*/ 901341 h 3661794"/>
              <a:gd name="connsiteX55" fmla="*/ 5984276 w 9046653"/>
              <a:gd name="connsiteY55" fmla="*/ 927220 h 3661794"/>
              <a:gd name="connsiteX56" fmla="*/ 6010155 w 9046653"/>
              <a:gd name="connsiteY56" fmla="*/ 987605 h 3661794"/>
              <a:gd name="connsiteX57" fmla="*/ 6018781 w 9046653"/>
              <a:gd name="connsiteY57" fmla="*/ 1022111 h 3661794"/>
              <a:gd name="connsiteX58" fmla="*/ 6036034 w 9046653"/>
              <a:gd name="connsiteY58" fmla="*/ 1047990 h 3661794"/>
              <a:gd name="connsiteX59" fmla="*/ 6044661 w 9046653"/>
              <a:gd name="connsiteY59" fmla="*/ 1099748 h 3661794"/>
              <a:gd name="connsiteX60" fmla="*/ 6053287 w 9046653"/>
              <a:gd name="connsiteY60" fmla="*/ 1125628 h 3661794"/>
              <a:gd name="connsiteX61" fmla="*/ 6061913 w 9046653"/>
              <a:gd name="connsiteY61" fmla="*/ 1177386 h 3661794"/>
              <a:gd name="connsiteX62" fmla="*/ 6063335 w 9046653"/>
              <a:gd name="connsiteY62" fmla="*/ 1360243 h 3661794"/>
              <a:gd name="connsiteX63" fmla="*/ 6053287 w 9046653"/>
              <a:gd name="connsiteY63" fmla="*/ 1556948 h 3661794"/>
              <a:gd name="connsiteX64" fmla="*/ 6044661 w 9046653"/>
              <a:gd name="connsiteY64" fmla="*/ 1600081 h 3661794"/>
              <a:gd name="connsiteX65" fmla="*/ 6027408 w 9046653"/>
              <a:gd name="connsiteY65" fmla="*/ 1651839 h 3661794"/>
              <a:gd name="connsiteX66" fmla="*/ 6018781 w 9046653"/>
              <a:gd name="connsiteY66" fmla="*/ 1677718 h 3661794"/>
              <a:gd name="connsiteX67" fmla="*/ 5967023 w 9046653"/>
              <a:gd name="connsiteY67" fmla="*/ 1720850 h 3661794"/>
              <a:gd name="connsiteX68" fmla="*/ 5923891 w 9046653"/>
              <a:gd name="connsiteY68" fmla="*/ 1772609 h 3661794"/>
              <a:gd name="connsiteX69" fmla="*/ 5915264 w 9046653"/>
              <a:gd name="connsiteY69" fmla="*/ 1798488 h 3661794"/>
              <a:gd name="connsiteX70" fmla="*/ 5889385 w 9046653"/>
              <a:gd name="connsiteY70" fmla="*/ 1807115 h 3661794"/>
              <a:gd name="connsiteX71" fmla="*/ 5837627 w 9046653"/>
              <a:gd name="connsiteY71" fmla="*/ 1841620 h 3661794"/>
              <a:gd name="connsiteX72" fmla="*/ 5751362 w 9046653"/>
              <a:gd name="connsiteY72" fmla="*/ 1893379 h 3661794"/>
              <a:gd name="connsiteX73" fmla="*/ 5699604 w 9046653"/>
              <a:gd name="connsiteY73" fmla="*/ 1927884 h 3661794"/>
              <a:gd name="connsiteX74" fmla="*/ 5673725 w 9046653"/>
              <a:gd name="connsiteY74" fmla="*/ 1953764 h 3661794"/>
              <a:gd name="connsiteX75" fmla="*/ 5621966 w 9046653"/>
              <a:gd name="connsiteY75" fmla="*/ 1971016 h 3661794"/>
              <a:gd name="connsiteX76" fmla="*/ 5587461 w 9046653"/>
              <a:gd name="connsiteY76" fmla="*/ 1996896 h 3661794"/>
              <a:gd name="connsiteX77" fmla="*/ 5561581 w 9046653"/>
              <a:gd name="connsiteY77" fmla="*/ 2005522 h 3661794"/>
              <a:gd name="connsiteX78" fmla="*/ 5527076 w 9046653"/>
              <a:gd name="connsiteY78" fmla="*/ 2022775 h 3661794"/>
              <a:gd name="connsiteX79" fmla="*/ 5492570 w 9046653"/>
              <a:gd name="connsiteY79" fmla="*/ 2031401 h 3661794"/>
              <a:gd name="connsiteX80" fmla="*/ 5466691 w 9046653"/>
              <a:gd name="connsiteY80" fmla="*/ 2040028 h 3661794"/>
              <a:gd name="connsiteX81" fmla="*/ 5397679 w 9046653"/>
              <a:gd name="connsiteY81" fmla="*/ 2057281 h 3661794"/>
              <a:gd name="connsiteX82" fmla="*/ 5354547 w 9046653"/>
              <a:gd name="connsiteY82" fmla="*/ 2074533 h 3661794"/>
              <a:gd name="connsiteX83" fmla="*/ 5328668 w 9046653"/>
              <a:gd name="connsiteY83" fmla="*/ 2091786 h 3661794"/>
              <a:gd name="connsiteX84" fmla="*/ 5294162 w 9046653"/>
              <a:gd name="connsiteY84" fmla="*/ 2100413 h 3661794"/>
              <a:gd name="connsiteX85" fmla="*/ 5251030 w 9046653"/>
              <a:gd name="connsiteY85" fmla="*/ 2117665 h 3661794"/>
              <a:gd name="connsiteX86" fmla="*/ 5225151 w 9046653"/>
              <a:gd name="connsiteY86" fmla="*/ 2126292 h 3661794"/>
              <a:gd name="connsiteX87" fmla="*/ 5130261 w 9046653"/>
              <a:gd name="connsiteY87" fmla="*/ 2160798 h 3661794"/>
              <a:gd name="connsiteX88" fmla="*/ 5078502 w 9046653"/>
              <a:gd name="connsiteY88" fmla="*/ 2169424 h 3661794"/>
              <a:gd name="connsiteX89" fmla="*/ 5018117 w 9046653"/>
              <a:gd name="connsiteY89" fmla="*/ 2186677 h 3661794"/>
              <a:gd name="connsiteX90" fmla="*/ 4992238 w 9046653"/>
              <a:gd name="connsiteY90" fmla="*/ 2195303 h 3661794"/>
              <a:gd name="connsiteX91" fmla="*/ 4880095 w 9046653"/>
              <a:gd name="connsiteY91" fmla="*/ 2203930 h 3661794"/>
              <a:gd name="connsiteX92" fmla="*/ 4802457 w 9046653"/>
              <a:gd name="connsiteY92" fmla="*/ 2212556 h 3661794"/>
              <a:gd name="connsiteX93" fmla="*/ 4707566 w 9046653"/>
              <a:gd name="connsiteY93" fmla="*/ 2221182 h 3661794"/>
              <a:gd name="connsiteX94" fmla="*/ 4638555 w 9046653"/>
              <a:gd name="connsiteY94" fmla="*/ 2229809 h 3661794"/>
              <a:gd name="connsiteX95" fmla="*/ 4258993 w 9046653"/>
              <a:gd name="connsiteY95" fmla="*/ 2238435 h 3661794"/>
              <a:gd name="connsiteX96" fmla="*/ 4008827 w 9046653"/>
              <a:gd name="connsiteY96" fmla="*/ 2255688 h 3661794"/>
              <a:gd name="connsiteX97" fmla="*/ 3922562 w 9046653"/>
              <a:gd name="connsiteY97" fmla="*/ 2264315 h 3661794"/>
              <a:gd name="connsiteX98" fmla="*/ 3706902 w 9046653"/>
              <a:gd name="connsiteY98" fmla="*/ 2272941 h 3661794"/>
              <a:gd name="connsiteX99" fmla="*/ 3008162 w 9046653"/>
              <a:gd name="connsiteY99" fmla="*/ 2264315 h 3661794"/>
              <a:gd name="connsiteX100" fmla="*/ 2965030 w 9046653"/>
              <a:gd name="connsiteY100" fmla="*/ 2255688 h 3661794"/>
              <a:gd name="connsiteX101" fmla="*/ 2887393 w 9046653"/>
              <a:gd name="connsiteY101" fmla="*/ 2247062 h 3661794"/>
              <a:gd name="connsiteX102" fmla="*/ 2818381 w 9046653"/>
              <a:gd name="connsiteY102" fmla="*/ 2238435 h 3661794"/>
              <a:gd name="connsiteX103" fmla="*/ 2766623 w 9046653"/>
              <a:gd name="connsiteY103" fmla="*/ 2229809 h 3661794"/>
              <a:gd name="connsiteX104" fmla="*/ 2723491 w 9046653"/>
              <a:gd name="connsiteY104" fmla="*/ 2221182 h 3661794"/>
              <a:gd name="connsiteX105" fmla="*/ 2542336 w 9046653"/>
              <a:gd name="connsiteY105" fmla="*/ 2203930 h 3661794"/>
              <a:gd name="connsiteX106" fmla="*/ 2205906 w 9046653"/>
              <a:gd name="connsiteY106" fmla="*/ 2212556 h 3661794"/>
              <a:gd name="connsiteX107" fmla="*/ 2162774 w 9046653"/>
              <a:gd name="connsiteY107" fmla="*/ 2221182 h 3661794"/>
              <a:gd name="connsiteX108" fmla="*/ 2007498 w 9046653"/>
              <a:gd name="connsiteY108" fmla="*/ 2238435 h 3661794"/>
              <a:gd name="connsiteX109" fmla="*/ 1981619 w 9046653"/>
              <a:gd name="connsiteY109" fmla="*/ 2247062 h 3661794"/>
              <a:gd name="connsiteX110" fmla="*/ 1929861 w 9046653"/>
              <a:gd name="connsiteY110" fmla="*/ 2255688 h 3661794"/>
              <a:gd name="connsiteX111" fmla="*/ 1895355 w 9046653"/>
              <a:gd name="connsiteY111" fmla="*/ 2272941 h 3661794"/>
              <a:gd name="connsiteX112" fmla="*/ 1809091 w 9046653"/>
              <a:gd name="connsiteY112" fmla="*/ 2290194 h 3661794"/>
              <a:gd name="connsiteX113" fmla="*/ 1774585 w 9046653"/>
              <a:gd name="connsiteY113" fmla="*/ 2298820 h 3661794"/>
              <a:gd name="connsiteX114" fmla="*/ 1722827 w 9046653"/>
              <a:gd name="connsiteY114" fmla="*/ 2316073 h 3661794"/>
              <a:gd name="connsiteX115" fmla="*/ 1696947 w 9046653"/>
              <a:gd name="connsiteY115" fmla="*/ 2333326 h 3661794"/>
              <a:gd name="connsiteX116" fmla="*/ 1671068 w 9046653"/>
              <a:gd name="connsiteY116" fmla="*/ 2341952 h 3661794"/>
              <a:gd name="connsiteX117" fmla="*/ 1593430 w 9046653"/>
              <a:gd name="connsiteY117" fmla="*/ 2385084 h 3661794"/>
              <a:gd name="connsiteX118" fmla="*/ 1567551 w 9046653"/>
              <a:gd name="connsiteY118" fmla="*/ 2410964 h 3661794"/>
              <a:gd name="connsiteX119" fmla="*/ 1515793 w 9046653"/>
              <a:gd name="connsiteY119" fmla="*/ 2454096 h 3661794"/>
              <a:gd name="connsiteX120" fmla="*/ 1498540 w 9046653"/>
              <a:gd name="connsiteY120" fmla="*/ 2479975 h 3661794"/>
              <a:gd name="connsiteX121" fmla="*/ 1420902 w 9046653"/>
              <a:gd name="connsiteY121" fmla="*/ 2566239 h 3661794"/>
              <a:gd name="connsiteX122" fmla="*/ 1403649 w 9046653"/>
              <a:gd name="connsiteY122" fmla="*/ 2600745 h 3661794"/>
              <a:gd name="connsiteX123" fmla="*/ 1369144 w 9046653"/>
              <a:gd name="connsiteY123" fmla="*/ 2652503 h 3661794"/>
              <a:gd name="connsiteX124" fmla="*/ 1334638 w 9046653"/>
              <a:gd name="connsiteY124" fmla="*/ 2738767 h 3661794"/>
              <a:gd name="connsiteX125" fmla="*/ 1326012 w 9046653"/>
              <a:gd name="connsiteY125" fmla="*/ 2773273 h 3661794"/>
              <a:gd name="connsiteX126" fmla="*/ 1317385 w 9046653"/>
              <a:gd name="connsiteY126" fmla="*/ 2816405 h 3661794"/>
              <a:gd name="connsiteX127" fmla="*/ 1300132 w 9046653"/>
              <a:gd name="connsiteY127" fmla="*/ 2868164 h 3661794"/>
              <a:gd name="connsiteX128" fmla="*/ 1300132 w 9046653"/>
              <a:gd name="connsiteY128" fmla="*/ 3135582 h 3661794"/>
              <a:gd name="connsiteX129" fmla="*/ 1308759 w 9046653"/>
              <a:gd name="connsiteY129" fmla="*/ 3161462 h 3661794"/>
              <a:gd name="connsiteX130" fmla="*/ 1351891 w 9046653"/>
              <a:gd name="connsiteY130" fmla="*/ 3230473 h 3661794"/>
              <a:gd name="connsiteX131" fmla="*/ 1386396 w 9046653"/>
              <a:gd name="connsiteY131" fmla="*/ 3256352 h 3661794"/>
              <a:gd name="connsiteX132" fmla="*/ 1438155 w 9046653"/>
              <a:gd name="connsiteY132" fmla="*/ 3316737 h 3661794"/>
              <a:gd name="connsiteX133" fmla="*/ 1481287 w 9046653"/>
              <a:gd name="connsiteY133" fmla="*/ 3333990 h 3661794"/>
              <a:gd name="connsiteX134" fmla="*/ 1524419 w 9046653"/>
              <a:gd name="connsiteY134" fmla="*/ 3359869 h 3661794"/>
              <a:gd name="connsiteX135" fmla="*/ 1636562 w 9046653"/>
              <a:gd name="connsiteY135" fmla="*/ 3411628 h 3661794"/>
              <a:gd name="connsiteX136" fmla="*/ 1636562 w 9046653"/>
              <a:gd name="connsiteY136" fmla="*/ 3411628 h 3661794"/>
              <a:gd name="connsiteX137" fmla="*/ 1714200 w 9046653"/>
              <a:gd name="connsiteY137" fmla="*/ 3446133 h 3661794"/>
              <a:gd name="connsiteX138" fmla="*/ 1783212 w 9046653"/>
              <a:gd name="connsiteY138" fmla="*/ 3472013 h 3661794"/>
              <a:gd name="connsiteX139" fmla="*/ 1852223 w 9046653"/>
              <a:gd name="connsiteY139" fmla="*/ 3489265 h 3661794"/>
              <a:gd name="connsiteX140" fmla="*/ 1895355 w 9046653"/>
              <a:gd name="connsiteY140" fmla="*/ 3497892 h 3661794"/>
              <a:gd name="connsiteX141" fmla="*/ 1938487 w 9046653"/>
              <a:gd name="connsiteY141" fmla="*/ 3515145 h 3661794"/>
              <a:gd name="connsiteX142" fmla="*/ 1990245 w 9046653"/>
              <a:gd name="connsiteY142" fmla="*/ 3523771 h 3661794"/>
              <a:gd name="connsiteX143" fmla="*/ 2102389 w 9046653"/>
              <a:gd name="connsiteY143" fmla="*/ 3541024 h 3661794"/>
              <a:gd name="connsiteX144" fmla="*/ 2128268 w 9046653"/>
              <a:gd name="connsiteY144" fmla="*/ 3549650 h 3661794"/>
              <a:gd name="connsiteX145" fmla="*/ 2628600 w 9046653"/>
              <a:gd name="connsiteY145" fmla="*/ 3566903 h 3661794"/>
              <a:gd name="connsiteX146" fmla="*/ 3068547 w 9046653"/>
              <a:gd name="connsiteY146" fmla="*/ 3558277 h 3661794"/>
              <a:gd name="connsiteX147" fmla="*/ 3206570 w 9046653"/>
              <a:gd name="connsiteY147" fmla="*/ 3549650 h 3661794"/>
              <a:gd name="connsiteX148" fmla="*/ 3379098 w 9046653"/>
              <a:gd name="connsiteY148" fmla="*/ 3541024 h 3661794"/>
              <a:gd name="connsiteX149" fmla="*/ 3672396 w 9046653"/>
              <a:gd name="connsiteY149" fmla="*/ 3523771 h 3661794"/>
              <a:gd name="connsiteX150" fmla="*/ 3784540 w 9046653"/>
              <a:gd name="connsiteY150" fmla="*/ 3506518 h 3661794"/>
              <a:gd name="connsiteX151" fmla="*/ 4862842 w 9046653"/>
              <a:gd name="connsiteY151" fmla="*/ 3489265 h 3661794"/>
              <a:gd name="connsiteX152" fmla="*/ 4974985 w 9046653"/>
              <a:gd name="connsiteY152" fmla="*/ 3472013 h 3661794"/>
              <a:gd name="connsiteX153" fmla="*/ 5294162 w 9046653"/>
              <a:gd name="connsiteY153" fmla="*/ 3463386 h 3661794"/>
              <a:gd name="connsiteX154" fmla="*/ 5613340 w 9046653"/>
              <a:gd name="connsiteY154" fmla="*/ 3446133 h 3661794"/>
              <a:gd name="connsiteX155" fmla="*/ 5742736 w 9046653"/>
              <a:gd name="connsiteY155" fmla="*/ 3428881 h 3661794"/>
              <a:gd name="connsiteX156" fmla="*/ 6959061 w 9046653"/>
              <a:gd name="connsiteY156" fmla="*/ 3428881 h 3661794"/>
              <a:gd name="connsiteX157" fmla="*/ 7122962 w 9046653"/>
              <a:gd name="connsiteY157" fmla="*/ 3437507 h 3661794"/>
              <a:gd name="connsiteX158" fmla="*/ 7528404 w 9046653"/>
              <a:gd name="connsiteY158" fmla="*/ 3446133 h 3661794"/>
              <a:gd name="connsiteX159" fmla="*/ 7709559 w 9046653"/>
              <a:gd name="connsiteY159" fmla="*/ 3463386 h 3661794"/>
              <a:gd name="connsiteX160" fmla="*/ 7752691 w 9046653"/>
              <a:gd name="connsiteY160" fmla="*/ 3472013 h 3661794"/>
              <a:gd name="connsiteX161" fmla="*/ 7847581 w 9046653"/>
              <a:gd name="connsiteY161" fmla="*/ 3480639 h 3661794"/>
              <a:gd name="connsiteX162" fmla="*/ 7942472 w 9046653"/>
              <a:gd name="connsiteY162" fmla="*/ 3497892 h 3661794"/>
              <a:gd name="connsiteX163" fmla="*/ 8063242 w 9046653"/>
              <a:gd name="connsiteY163" fmla="*/ 3506518 h 3661794"/>
              <a:gd name="connsiteX164" fmla="*/ 8270276 w 9046653"/>
              <a:gd name="connsiteY164" fmla="*/ 3523771 h 3661794"/>
              <a:gd name="connsiteX165" fmla="*/ 8416925 w 9046653"/>
              <a:gd name="connsiteY165" fmla="*/ 3541024 h 3661794"/>
              <a:gd name="connsiteX166" fmla="*/ 8529068 w 9046653"/>
              <a:gd name="connsiteY166" fmla="*/ 3549650 h 3661794"/>
              <a:gd name="connsiteX167" fmla="*/ 8589453 w 9046653"/>
              <a:gd name="connsiteY167" fmla="*/ 3566903 h 3661794"/>
              <a:gd name="connsiteX168" fmla="*/ 8692970 w 9046653"/>
              <a:gd name="connsiteY168" fmla="*/ 3584156 h 3661794"/>
              <a:gd name="connsiteX169" fmla="*/ 8787861 w 9046653"/>
              <a:gd name="connsiteY169" fmla="*/ 3610035 h 3661794"/>
              <a:gd name="connsiteX170" fmla="*/ 8839619 w 9046653"/>
              <a:gd name="connsiteY170" fmla="*/ 3618662 h 3661794"/>
              <a:gd name="connsiteX171" fmla="*/ 8865498 w 9046653"/>
              <a:gd name="connsiteY171" fmla="*/ 3627288 h 3661794"/>
              <a:gd name="connsiteX172" fmla="*/ 8951762 w 9046653"/>
              <a:gd name="connsiteY172" fmla="*/ 3635915 h 3661794"/>
              <a:gd name="connsiteX173" fmla="*/ 9003521 w 9046653"/>
              <a:gd name="connsiteY173" fmla="*/ 3644541 h 3661794"/>
              <a:gd name="connsiteX174" fmla="*/ 9046653 w 9046653"/>
              <a:gd name="connsiteY174" fmla="*/ 3661794 h 366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9046653" h="3661794">
                <a:moveTo>
                  <a:pt x="6170" y="4194"/>
                </a:moveTo>
                <a:cubicBezTo>
                  <a:pt x="80877" y="22870"/>
                  <a:pt x="0" y="0"/>
                  <a:pt x="75181" y="30073"/>
                </a:cubicBezTo>
                <a:cubicBezTo>
                  <a:pt x="92066" y="36827"/>
                  <a:pt x="109687" y="41575"/>
                  <a:pt x="126940" y="47326"/>
                </a:cubicBezTo>
                <a:cubicBezTo>
                  <a:pt x="135566" y="50201"/>
                  <a:pt x="143796" y="54824"/>
                  <a:pt x="152819" y="55952"/>
                </a:cubicBezTo>
                <a:lnTo>
                  <a:pt x="221830" y="64579"/>
                </a:lnTo>
                <a:cubicBezTo>
                  <a:pt x="278726" y="83543"/>
                  <a:pt x="227220" y="68487"/>
                  <a:pt x="333974" y="81831"/>
                </a:cubicBezTo>
                <a:cubicBezTo>
                  <a:pt x="351330" y="84000"/>
                  <a:pt x="368318" y="88825"/>
                  <a:pt x="385732" y="90458"/>
                </a:cubicBezTo>
                <a:cubicBezTo>
                  <a:pt x="460388" y="97457"/>
                  <a:pt x="535408" y="100250"/>
                  <a:pt x="610019" y="107711"/>
                </a:cubicBezTo>
                <a:cubicBezTo>
                  <a:pt x="683461" y="115055"/>
                  <a:pt x="741452" y="121677"/>
                  <a:pt x="817053" y="124964"/>
                </a:cubicBezTo>
                <a:cubicBezTo>
                  <a:pt x="909026" y="128963"/>
                  <a:pt x="1001083" y="130715"/>
                  <a:pt x="1093098" y="133590"/>
                </a:cubicBezTo>
                <a:cubicBezTo>
                  <a:pt x="1158554" y="146681"/>
                  <a:pt x="1127356" y="141736"/>
                  <a:pt x="1213868" y="150843"/>
                </a:cubicBezTo>
                <a:cubicBezTo>
                  <a:pt x="1351019" y="165280"/>
                  <a:pt x="1313904" y="160803"/>
                  <a:pt x="1507166" y="168096"/>
                </a:cubicBezTo>
                <a:lnTo>
                  <a:pt x="1757332" y="176722"/>
                </a:lnTo>
                <a:cubicBezTo>
                  <a:pt x="1786087" y="179597"/>
                  <a:pt x="1814758" y="183487"/>
                  <a:pt x="1843596" y="185348"/>
                </a:cubicBezTo>
                <a:cubicBezTo>
                  <a:pt x="1903924" y="189240"/>
                  <a:pt x="1964463" y="189509"/>
                  <a:pt x="2024751" y="193975"/>
                </a:cubicBezTo>
                <a:cubicBezTo>
                  <a:pt x="2106114" y="200002"/>
                  <a:pt x="2047402" y="201441"/>
                  <a:pt x="2111015" y="211228"/>
                </a:cubicBezTo>
                <a:cubicBezTo>
                  <a:pt x="2136751" y="215187"/>
                  <a:pt x="2162774" y="216979"/>
                  <a:pt x="2188653" y="219854"/>
                </a:cubicBezTo>
                <a:cubicBezTo>
                  <a:pt x="2266853" y="239405"/>
                  <a:pt x="2227066" y="231721"/>
                  <a:pt x="2369808" y="237107"/>
                </a:cubicBezTo>
                <a:lnTo>
                  <a:pt x="2680359" y="245733"/>
                </a:lnTo>
                <a:lnTo>
                  <a:pt x="2956404" y="262986"/>
                </a:lnTo>
                <a:lnTo>
                  <a:pt x="3128932" y="271613"/>
                </a:lnTo>
                <a:cubicBezTo>
                  <a:pt x="3169222" y="273983"/>
                  <a:pt x="3209494" y="276743"/>
                  <a:pt x="3249702" y="280239"/>
                </a:cubicBezTo>
                <a:cubicBezTo>
                  <a:pt x="3275643" y="282495"/>
                  <a:pt x="3301321" y="287845"/>
                  <a:pt x="3327340" y="288865"/>
                </a:cubicBezTo>
                <a:cubicBezTo>
                  <a:pt x="3448051" y="293599"/>
                  <a:pt x="3568892" y="294138"/>
                  <a:pt x="3689649" y="297492"/>
                </a:cubicBezTo>
                <a:cubicBezTo>
                  <a:pt x="3801116" y="300588"/>
                  <a:pt x="4016744" y="307803"/>
                  <a:pt x="4138223" y="314745"/>
                </a:cubicBezTo>
                <a:cubicBezTo>
                  <a:pt x="4175653" y="316884"/>
                  <a:pt x="4212985" y="320496"/>
                  <a:pt x="4250366" y="323371"/>
                </a:cubicBezTo>
                <a:cubicBezTo>
                  <a:pt x="4358381" y="344976"/>
                  <a:pt x="4229179" y="321248"/>
                  <a:pt x="4448774" y="340624"/>
                </a:cubicBezTo>
                <a:cubicBezTo>
                  <a:pt x="4648869" y="358279"/>
                  <a:pt x="4520257" y="352069"/>
                  <a:pt x="4681687" y="375130"/>
                </a:cubicBezTo>
                <a:cubicBezTo>
                  <a:pt x="4710295" y="379217"/>
                  <a:pt x="4739230" y="380565"/>
                  <a:pt x="4767951" y="383756"/>
                </a:cubicBezTo>
                <a:cubicBezTo>
                  <a:pt x="4790992" y="386316"/>
                  <a:pt x="4813958" y="389507"/>
                  <a:pt x="4836962" y="392382"/>
                </a:cubicBezTo>
                <a:cubicBezTo>
                  <a:pt x="4882594" y="407593"/>
                  <a:pt x="4847796" y="397489"/>
                  <a:pt x="4914600" y="409635"/>
                </a:cubicBezTo>
                <a:cubicBezTo>
                  <a:pt x="4929026" y="412258"/>
                  <a:pt x="4943269" y="415852"/>
                  <a:pt x="4957732" y="418262"/>
                </a:cubicBezTo>
                <a:cubicBezTo>
                  <a:pt x="4977788" y="421605"/>
                  <a:pt x="4998061" y="423545"/>
                  <a:pt x="5018117" y="426888"/>
                </a:cubicBezTo>
                <a:cubicBezTo>
                  <a:pt x="5032580" y="429298"/>
                  <a:pt x="5047025" y="431959"/>
                  <a:pt x="5061249" y="435515"/>
                </a:cubicBezTo>
                <a:cubicBezTo>
                  <a:pt x="5070070" y="437720"/>
                  <a:pt x="5078252" y="442169"/>
                  <a:pt x="5087128" y="444141"/>
                </a:cubicBezTo>
                <a:cubicBezTo>
                  <a:pt x="5104202" y="447935"/>
                  <a:pt x="5121634" y="449892"/>
                  <a:pt x="5138887" y="452767"/>
                </a:cubicBezTo>
                <a:cubicBezTo>
                  <a:pt x="5147513" y="455643"/>
                  <a:pt x="5156023" y="458896"/>
                  <a:pt x="5164766" y="461394"/>
                </a:cubicBezTo>
                <a:cubicBezTo>
                  <a:pt x="5176166" y="464651"/>
                  <a:pt x="5188171" y="465857"/>
                  <a:pt x="5199272" y="470020"/>
                </a:cubicBezTo>
                <a:cubicBezTo>
                  <a:pt x="5211313" y="474535"/>
                  <a:pt x="5221578" y="483206"/>
                  <a:pt x="5233778" y="487273"/>
                </a:cubicBezTo>
                <a:cubicBezTo>
                  <a:pt x="5294548" y="507529"/>
                  <a:pt x="5257592" y="485155"/>
                  <a:pt x="5302789" y="504526"/>
                </a:cubicBezTo>
                <a:cubicBezTo>
                  <a:pt x="5314609" y="509592"/>
                  <a:pt x="5325355" y="517003"/>
                  <a:pt x="5337295" y="521779"/>
                </a:cubicBezTo>
                <a:cubicBezTo>
                  <a:pt x="5354180" y="528533"/>
                  <a:pt x="5371410" y="534620"/>
                  <a:pt x="5389053" y="539031"/>
                </a:cubicBezTo>
                <a:cubicBezTo>
                  <a:pt x="5400555" y="541907"/>
                  <a:pt x="5412662" y="542988"/>
                  <a:pt x="5423559" y="547658"/>
                </a:cubicBezTo>
                <a:cubicBezTo>
                  <a:pt x="5453108" y="560322"/>
                  <a:pt x="5479324" y="580624"/>
                  <a:pt x="5509823" y="590790"/>
                </a:cubicBezTo>
                <a:cubicBezTo>
                  <a:pt x="5643364" y="635304"/>
                  <a:pt x="5505432" y="584283"/>
                  <a:pt x="5587461" y="625296"/>
                </a:cubicBezTo>
                <a:cubicBezTo>
                  <a:pt x="5601311" y="632221"/>
                  <a:pt x="5616743" y="635623"/>
                  <a:pt x="5630593" y="642548"/>
                </a:cubicBezTo>
                <a:cubicBezTo>
                  <a:pt x="5639866" y="647184"/>
                  <a:pt x="5646998" y="655590"/>
                  <a:pt x="5656472" y="659801"/>
                </a:cubicBezTo>
                <a:cubicBezTo>
                  <a:pt x="5673090" y="667187"/>
                  <a:pt x="5708230" y="677054"/>
                  <a:pt x="5708230" y="677054"/>
                </a:cubicBezTo>
                <a:cubicBezTo>
                  <a:pt x="5797751" y="736733"/>
                  <a:pt x="5659174" y="645896"/>
                  <a:pt x="5768615" y="711560"/>
                </a:cubicBezTo>
                <a:cubicBezTo>
                  <a:pt x="5786395" y="722228"/>
                  <a:pt x="5803786" y="733623"/>
                  <a:pt x="5820374" y="746065"/>
                </a:cubicBezTo>
                <a:cubicBezTo>
                  <a:pt x="5831876" y="754692"/>
                  <a:pt x="5842396" y="764812"/>
                  <a:pt x="5854879" y="771945"/>
                </a:cubicBezTo>
                <a:cubicBezTo>
                  <a:pt x="5862774" y="776457"/>
                  <a:pt x="5872132" y="777696"/>
                  <a:pt x="5880759" y="780571"/>
                </a:cubicBezTo>
                <a:cubicBezTo>
                  <a:pt x="5900184" y="838849"/>
                  <a:pt x="5873244" y="775680"/>
                  <a:pt x="5915264" y="823703"/>
                </a:cubicBezTo>
                <a:cubicBezTo>
                  <a:pt x="5928918" y="839308"/>
                  <a:pt x="5938268" y="858209"/>
                  <a:pt x="5949770" y="875462"/>
                </a:cubicBezTo>
                <a:lnTo>
                  <a:pt x="5967023" y="901341"/>
                </a:lnTo>
                <a:cubicBezTo>
                  <a:pt x="5972774" y="909967"/>
                  <a:pt x="5979640" y="917947"/>
                  <a:pt x="5984276" y="927220"/>
                </a:cubicBezTo>
                <a:cubicBezTo>
                  <a:pt x="5999607" y="957885"/>
                  <a:pt x="6001695" y="957994"/>
                  <a:pt x="6010155" y="987605"/>
                </a:cubicBezTo>
                <a:cubicBezTo>
                  <a:pt x="6013412" y="999005"/>
                  <a:pt x="6014111" y="1011214"/>
                  <a:pt x="6018781" y="1022111"/>
                </a:cubicBezTo>
                <a:cubicBezTo>
                  <a:pt x="6022865" y="1031640"/>
                  <a:pt x="6030283" y="1039364"/>
                  <a:pt x="6036034" y="1047990"/>
                </a:cubicBezTo>
                <a:cubicBezTo>
                  <a:pt x="6038910" y="1065243"/>
                  <a:pt x="6040867" y="1082674"/>
                  <a:pt x="6044661" y="1099748"/>
                </a:cubicBezTo>
                <a:cubicBezTo>
                  <a:pt x="6046634" y="1108625"/>
                  <a:pt x="6051314" y="1116751"/>
                  <a:pt x="6053287" y="1125628"/>
                </a:cubicBezTo>
                <a:cubicBezTo>
                  <a:pt x="6057081" y="1142702"/>
                  <a:pt x="6059038" y="1160133"/>
                  <a:pt x="6061913" y="1177386"/>
                </a:cubicBezTo>
                <a:cubicBezTo>
                  <a:pt x="6064789" y="1232020"/>
                  <a:pt x="6063335" y="1305533"/>
                  <a:pt x="6063335" y="1360243"/>
                </a:cubicBezTo>
                <a:cubicBezTo>
                  <a:pt x="6063335" y="1571266"/>
                  <a:pt x="6074772" y="1460259"/>
                  <a:pt x="6053287" y="1556948"/>
                </a:cubicBezTo>
                <a:cubicBezTo>
                  <a:pt x="6050106" y="1571261"/>
                  <a:pt x="6048519" y="1585935"/>
                  <a:pt x="6044661" y="1600081"/>
                </a:cubicBezTo>
                <a:cubicBezTo>
                  <a:pt x="6039876" y="1617626"/>
                  <a:pt x="6033159" y="1634586"/>
                  <a:pt x="6027408" y="1651839"/>
                </a:cubicBezTo>
                <a:cubicBezTo>
                  <a:pt x="6024532" y="1660465"/>
                  <a:pt x="6025211" y="1671288"/>
                  <a:pt x="6018781" y="1677718"/>
                </a:cubicBezTo>
                <a:cubicBezTo>
                  <a:pt x="5985571" y="1710929"/>
                  <a:pt x="6003053" y="1696831"/>
                  <a:pt x="5967023" y="1720850"/>
                </a:cubicBezTo>
                <a:cubicBezTo>
                  <a:pt x="5947243" y="1780188"/>
                  <a:pt x="5976116" y="1709940"/>
                  <a:pt x="5923891" y="1772609"/>
                </a:cubicBezTo>
                <a:cubicBezTo>
                  <a:pt x="5918070" y="1779594"/>
                  <a:pt x="5921694" y="1792058"/>
                  <a:pt x="5915264" y="1798488"/>
                </a:cubicBezTo>
                <a:cubicBezTo>
                  <a:pt x="5908834" y="1804918"/>
                  <a:pt x="5897334" y="1802699"/>
                  <a:pt x="5889385" y="1807115"/>
                </a:cubicBezTo>
                <a:cubicBezTo>
                  <a:pt x="5871259" y="1817185"/>
                  <a:pt x="5856173" y="1832347"/>
                  <a:pt x="5837627" y="1841620"/>
                </a:cubicBezTo>
                <a:cubicBezTo>
                  <a:pt x="5784573" y="1868147"/>
                  <a:pt x="5813824" y="1851738"/>
                  <a:pt x="5751362" y="1893379"/>
                </a:cubicBezTo>
                <a:cubicBezTo>
                  <a:pt x="5751357" y="1893382"/>
                  <a:pt x="5699608" y="1927880"/>
                  <a:pt x="5699604" y="1927884"/>
                </a:cubicBezTo>
                <a:cubicBezTo>
                  <a:pt x="5690978" y="1936511"/>
                  <a:pt x="5684389" y="1947839"/>
                  <a:pt x="5673725" y="1953764"/>
                </a:cubicBezTo>
                <a:cubicBezTo>
                  <a:pt x="5657827" y="1962596"/>
                  <a:pt x="5621966" y="1971016"/>
                  <a:pt x="5621966" y="1971016"/>
                </a:cubicBezTo>
                <a:cubicBezTo>
                  <a:pt x="5610464" y="1979643"/>
                  <a:pt x="5599944" y="1989763"/>
                  <a:pt x="5587461" y="1996896"/>
                </a:cubicBezTo>
                <a:cubicBezTo>
                  <a:pt x="5579566" y="2001408"/>
                  <a:pt x="5569939" y="2001940"/>
                  <a:pt x="5561581" y="2005522"/>
                </a:cubicBezTo>
                <a:cubicBezTo>
                  <a:pt x="5549761" y="2010587"/>
                  <a:pt x="5539117" y="2018260"/>
                  <a:pt x="5527076" y="2022775"/>
                </a:cubicBezTo>
                <a:cubicBezTo>
                  <a:pt x="5515975" y="2026938"/>
                  <a:pt x="5503970" y="2028144"/>
                  <a:pt x="5492570" y="2031401"/>
                </a:cubicBezTo>
                <a:cubicBezTo>
                  <a:pt x="5483827" y="2033899"/>
                  <a:pt x="5475464" y="2037635"/>
                  <a:pt x="5466691" y="2040028"/>
                </a:cubicBezTo>
                <a:cubicBezTo>
                  <a:pt x="5443815" y="2046267"/>
                  <a:pt x="5419695" y="2048475"/>
                  <a:pt x="5397679" y="2057281"/>
                </a:cubicBezTo>
                <a:cubicBezTo>
                  <a:pt x="5383302" y="2063032"/>
                  <a:pt x="5368397" y="2067608"/>
                  <a:pt x="5354547" y="2074533"/>
                </a:cubicBezTo>
                <a:cubicBezTo>
                  <a:pt x="5345274" y="2079169"/>
                  <a:pt x="5338197" y="2087702"/>
                  <a:pt x="5328668" y="2091786"/>
                </a:cubicBezTo>
                <a:cubicBezTo>
                  <a:pt x="5317771" y="2096456"/>
                  <a:pt x="5305410" y="2096664"/>
                  <a:pt x="5294162" y="2100413"/>
                </a:cubicBezTo>
                <a:cubicBezTo>
                  <a:pt x="5279472" y="2105310"/>
                  <a:pt x="5265529" y="2112228"/>
                  <a:pt x="5251030" y="2117665"/>
                </a:cubicBezTo>
                <a:cubicBezTo>
                  <a:pt x="5242516" y="2120858"/>
                  <a:pt x="5233665" y="2123099"/>
                  <a:pt x="5225151" y="2126292"/>
                </a:cubicBezTo>
                <a:cubicBezTo>
                  <a:pt x="5190854" y="2139154"/>
                  <a:pt x="5166502" y="2151738"/>
                  <a:pt x="5130261" y="2160798"/>
                </a:cubicBezTo>
                <a:cubicBezTo>
                  <a:pt x="5113292" y="2165040"/>
                  <a:pt x="5095545" y="2165491"/>
                  <a:pt x="5078502" y="2169424"/>
                </a:cubicBezTo>
                <a:cubicBezTo>
                  <a:pt x="5058104" y="2174131"/>
                  <a:pt x="5038168" y="2180662"/>
                  <a:pt x="5018117" y="2186677"/>
                </a:cubicBezTo>
                <a:cubicBezTo>
                  <a:pt x="5009408" y="2189290"/>
                  <a:pt x="5001261" y="2194175"/>
                  <a:pt x="4992238" y="2195303"/>
                </a:cubicBezTo>
                <a:cubicBezTo>
                  <a:pt x="4955036" y="2199953"/>
                  <a:pt x="4917432" y="2200536"/>
                  <a:pt x="4880095" y="2203930"/>
                </a:cubicBezTo>
                <a:cubicBezTo>
                  <a:pt x="4854163" y="2206287"/>
                  <a:pt x="4828366" y="2209965"/>
                  <a:pt x="4802457" y="2212556"/>
                </a:cubicBezTo>
                <a:lnTo>
                  <a:pt x="4707566" y="2221182"/>
                </a:lnTo>
                <a:cubicBezTo>
                  <a:pt x="4684511" y="2223609"/>
                  <a:pt x="4661721" y="2228918"/>
                  <a:pt x="4638555" y="2229809"/>
                </a:cubicBezTo>
                <a:cubicBezTo>
                  <a:pt x="4512095" y="2234673"/>
                  <a:pt x="4385514" y="2235560"/>
                  <a:pt x="4258993" y="2238435"/>
                </a:cubicBezTo>
                <a:cubicBezTo>
                  <a:pt x="4121609" y="2258063"/>
                  <a:pt x="4263487" y="2239772"/>
                  <a:pt x="4008827" y="2255688"/>
                </a:cubicBezTo>
                <a:cubicBezTo>
                  <a:pt x="3979985" y="2257491"/>
                  <a:pt x="3951413" y="2262666"/>
                  <a:pt x="3922562" y="2264315"/>
                </a:cubicBezTo>
                <a:cubicBezTo>
                  <a:pt x="3850735" y="2268419"/>
                  <a:pt x="3778789" y="2270066"/>
                  <a:pt x="3706902" y="2272941"/>
                </a:cubicBezTo>
                <a:lnTo>
                  <a:pt x="3008162" y="2264315"/>
                </a:lnTo>
                <a:cubicBezTo>
                  <a:pt x="2993504" y="2263974"/>
                  <a:pt x="2979545" y="2257762"/>
                  <a:pt x="2965030" y="2255688"/>
                </a:cubicBezTo>
                <a:cubicBezTo>
                  <a:pt x="2939253" y="2252006"/>
                  <a:pt x="2913253" y="2250104"/>
                  <a:pt x="2887393" y="2247062"/>
                </a:cubicBezTo>
                <a:lnTo>
                  <a:pt x="2818381" y="2238435"/>
                </a:lnTo>
                <a:cubicBezTo>
                  <a:pt x="2801066" y="2235961"/>
                  <a:pt x="2783831" y="2232938"/>
                  <a:pt x="2766623" y="2229809"/>
                </a:cubicBezTo>
                <a:cubicBezTo>
                  <a:pt x="2752197" y="2227186"/>
                  <a:pt x="2738073" y="2222717"/>
                  <a:pt x="2723491" y="2221182"/>
                </a:cubicBezTo>
                <a:cubicBezTo>
                  <a:pt x="2455450" y="2192967"/>
                  <a:pt x="2706651" y="2227402"/>
                  <a:pt x="2542336" y="2203930"/>
                </a:cubicBezTo>
                <a:lnTo>
                  <a:pt x="2205906" y="2212556"/>
                </a:lnTo>
                <a:cubicBezTo>
                  <a:pt x="2191259" y="2213222"/>
                  <a:pt x="2177336" y="2219469"/>
                  <a:pt x="2162774" y="2221182"/>
                </a:cubicBezTo>
                <a:cubicBezTo>
                  <a:pt x="1957155" y="2245373"/>
                  <a:pt x="2136183" y="2216989"/>
                  <a:pt x="2007498" y="2238435"/>
                </a:cubicBezTo>
                <a:cubicBezTo>
                  <a:pt x="1998872" y="2241311"/>
                  <a:pt x="1990495" y="2245089"/>
                  <a:pt x="1981619" y="2247062"/>
                </a:cubicBezTo>
                <a:cubicBezTo>
                  <a:pt x="1964545" y="2250856"/>
                  <a:pt x="1946614" y="2250662"/>
                  <a:pt x="1929861" y="2255688"/>
                </a:cubicBezTo>
                <a:cubicBezTo>
                  <a:pt x="1917544" y="2259383"/>
                  <a:pt x="1907720" y="2269408"/>
                  <a:pt x="1895355" y="2272941"/>
                </a:cubicBezTo>
                <a:cubicBezTo>
                  <a:pt x="1867159" y="2280997"/>
                  <a:pt x="1837540" y="2283082"/>
                  <a:pt x="1809091" y="2290194"/>
                </a:cubicBezTo>
                <a:cubicBezTo>
                  <a:pt x="1797589" y="2293069"/>
                  <a:pt x="1785941" y="2295413"/>
                  <a:pt x="1774585" y="2298820"/>
                </a:cubicBezTo>
                <a:cubicBezTo>
                  <a:pt x="1757166" y="2304046"/>
                  <a:pt x="1722827" y="2316073"/>
                  <a:pt x="1722827" y="2316073"/>
                </a:cubicBezTo>
                <a:cubicBezTo>
                  <a:pt x="1714200" y="2321824"/>
                  <a:pt x="1706220" y="2328689"/>
                  <a:pt x="1696947" y="2333326"/>
                </a:cubicBezTo>
                <a:cubicBezTo>
                  <a:pt x="1688814" y="2337392"/>
                  <a:pt x="1679426" y="2338370"/>
                  <a:pt x="1671068" y="2341952"/>
                </a:cubicBezTo>
                <a:cubicBezTo>
                  <a:pt x="1651952" y="2350144"/>
                  <a:pt x="1607970" y="2374179"/>
                  <a:pt x="1593430" y="2385084"/>
                </a:cubicBezTo>
                <a:cubicBezTo>
                  <a:pt x="1583670" y="2392404"/>
                  <a:pt x="1576923" y="2403154"/>
                  <a:pt x="1567551" y="2410964"/>
                </a:cubicBezTo>
                <a:cubicBezTo>
                  <a:pt x="1530533" y="2441813"/>
                  <a:pt x="1550166" y="2412848"/>
                  <a:pt x="1515793" y="2454096"/>
                </a:cubicBezTo>
                <a:cubicBezTo>
                  <a:pt x="1509156" y="2462061"/>
                  <a:pt x="1505428" y="2472226"/>
                  <a:pt x="1498540" y="2479975"/>
                </a:cubicBezTo>
                <a:cubicBezTo>
                  <a:pt x="1458919" y="2524548"/>
                  <a:pt x="1448277" y="2522438"/>
                  <a:pt x="1420902" y="2566239"/>
                </a:cubicBezTo>
                <a:cubicBezTo>
                  <a:pt x="1414086" y="2577144"/>
                  <a:pt x="1410265" y="2589718"/>
                  <a:pt x="1403649" y="2600745"/>
                </a:cubicBezTo>
                <a:cubicBezTo>
                  <a:pt x="1392981" y="2618525"/>
                  <a:pt x="1375701" y="2632832"/>
                  <a:pt x="1369144" y="2652503"/>
                </a:cubicBezTo>
                <a:cubicBezTo>
                  <a:pt x="1347825" y="2716461"/>
                  <a:pt x="1360024" y="2687996"/>
                  <a:pt x="1334638" y="2738767"/>
                </a:cubicBezTo>
                <a:cubicBezTo>
                  <a:pt x="1331763" y="2750269"/>
                  <a:pt x="1328584" y="2761699"/>
                  <a:pt x="1326012" y="2773273"/>
                </a:cubicBezTo>
                <a:cubicBezTo>
                  <a:pt x="1322831" y="2787586"/>
                  <a:pt x="1321243" y="2802260"/>
                  <a:pt x="1317385" y="2816405"/>
                </a:cubicBezTo>
                <a:cubicBezTo>
                  <a:pt x="1312600" y="2833950"/>
                  <a:pt x="1300132" y="2868164"/>
                  <a:pt x="1300132" y="2868164"/>
                </a:cubicBezTo>
                <a:cubicBezTo>
                  <a:pt x="1287447" y="2995022"/>
                  <a:pt x="1286040" y="2966480"/>
                  <a:pt x="1300132" y="3135582"/>
                </a:cubicBezTo>
                <a:cubicBezTo>
                  <a:pt x="1300887" y="3144644"/>
                  <a:pt x="1305177" y="3153104"/>
                  <a:pt x="1308759" y="3161462"/>
                </a:cubicBezTo>
                <a:cubicBezTo>
                  <a:pt x="1319008" y="3185377"/>
                  <a:pt x="1333316" y="3211898"/>
                  <a:pt x="1351891" y="3230473"/>
                </a:cubicBezTo>
                <a:cubicBezTo>
                  <a:pt x="1362057" y="3240639"/>
                  <a:pt x="1376230" y="3246186"/>
                  <a:pt x="1386396" y="3256352"/>
                </a:cubicBezTo>
                <a:cubicBezTo>
                  <a:pt x="1425419" y="3295375"/>
                  <a:pt x="1376319" y="3275513"/>
                  <a:pt x="1438155" y="3316737"/>
                </a:cubicBezTo>
                <a:cubicBezTo>
                  <a:pt x="1451039" y="3325327"/>
                  <a:pt x="1467437" y="3327065"/>
                  <a:pt x="1481287" y="3333990"/>
                </a:cubicBezTo>
                <a:cubicBezTo>
                  <a:pt x="1496284" y="3341488"/>
                  <a:pt x="1510468" y="3350569"/>
                  <a:pt x="1524419" y="3359869"/>
                </a:cubicBezTo>
                <a:cubicBezTo>
                  <a:pt x="1594831" y="3406809"/>
                  <a:pt x="1518567" y="3372295"/>
                  <a:pt x="1636562" y="3411628"/>
                </a:cubicBezTo>
                <a:lnTo>
                  <a:pt x="1636562" y="3411628"/>
                </a:lnTo>
                <a:cubicBezTo>
                  <a:pt x="1712303" y="3457071"/>
                  <a:pt x="1647560" y="3423920"/>
                  <a:pt x="1714200" y="3446133"/>
                </a:cubicBezTo>
                <a:cubicBezTo>
                  <a:pt x="1753407" y="3459202"/>
                  <a:pt x="1749905" y="3462929"/>
                  <a:pt x="1783212" y="3472013"/>
                </a:cubicBezTo>
                <a:cubicBezTo>
                  <a:pt x="1806088" y="3478252"/>
                  <a:pt x="1829119" y="3483933"/>
                  <a:pt x="1852223" y="3489265"/>
                </a:cubicBezTo>
                <a:cubicBezTo>
                  <a:pt x="1866510" y="3492562"/>
                  <a:pt x="1881311" y="3493679"/>
                  <a:pt x="1895355" y="3497892"/>
                </a:cubicBezTo>
                <a:cubicBezTo>
                  <a:pt x="1910187" y="3502342"/>
                  <a:pt x="1923548" y="3511071"/>
                  <a:pt x="1938487" y="3515145"/>
                </a:cubicBezTo>
                <a:cubicBezTo>
                  <a:pt x="1955361" y="3519747"/>
                  <a:pt x="1973094" y="3520341"/>
                  <a:pt x="1990245" y="3523771"/>
                </a:cubicBezTo>
                <a:cubicBezTo>
                  <a:pt x="2083636" y="3542449"/>
                  <a:pt x="1939121" y="3522884"/>
                  <a:pt x="2102389" y="3541024"/>
                </a:cubicBezTo>
                <a:cubicBezTo>
                  <a:pt x="2111015" y="3543899"/>
                  <a:pt x="2119447" y="3547445"/>
                  <a:pt x="2128268" y="3549650"/>
                </a:cubicBezTo>
                <a:cubicBezTo>
                  <a:pt x="2279212" y="3587387"/>
                  <a:pt x="2589784" y="3566171"/>
                  <a:pt x="2628600" y="3566903"/>
                </a:cubicBezTo>
                <a:lnTo>
                  <a:pt x="3068547" y="3558277"/>
                </a:lnTo>
                <a:cubicBezTo>
                  <a:pt x="3114624" y="3556902"/>
                  <a:pt x="3160544" y="3552207"/>
                  <a:pt x="3206570" y="3549650"/>
                </a:cubicBezTo>
                <a:lnTo>
                  <a:pt x="3379098" y="3541024"/>
                </a:lnTo>
                <a:cubicBezTo>
                  <a:pt x="3574265" y="3519340"/>
                  <a:pt x="3303553" y="3547568"/>
                  <a:pt x="3672396" y="3523771"/>
                </a:cubicBezTo>
                <a:cubicBezTo>
                  <a:pt x="3727582" y="3520211"/>
                  <a:pt x="3726171" y="3507845"/>
                  <a:pt x="3784540" y="3506518"/>
                </a:cubicBezTo>
                <a:lnTo>
                  <a:pt x="4862842" y="3489265"/>
                </a:lnTo>
                <a:cubicBezTo>
                  <a:pt x="4880947" y="3486248"/>
                  <a:pt x="4959721" y="3472707"/>
                  <a:pt x="4974985" y="3472013"/>
                </a:cubicBezTo>
                <a:cubicBezTo>
                  <a:pt x="5081306" y="3467180"/>
                  <a:pt x="5187770" y="3466262"/>
                  <a:pt x="5294162" y="3463386"/>
                </a:cubicBezTo>
                <a:cubicBezTo>
                  <a:pt x="5442391" y="3438683"/>
                  <a:pt x="5285114" y="3462544"/>
                  <a:pt x="5613340" y="3446133"/>
                </a:cubicBezTo>
                <a:cubicBezTo>
                  <a:pt x="5658590" y="3443870"/>
                  <a:pt x="5698726" y="3436216"/>
                  <a:pt x="5742736" y="3428881"/>
                </a:cubicBezTo>
                <a:cubicBezTo>
                  <a:pt x="6127369" y="3300660"/>
                  <a:pt x="6553652" y="3423717"/>
                  <a:pt x="6959061" y="3428881"/>
                </a:cubicBezTo>
                <a:cubicBezTo>
                  <a:pt x="7013766" y="3429578"/>
                  <a:pt x="7068278" y="3435850"/>
                  <a:pt x="7122962" y="3437507"/>
                </a:cubicBezTo>
                <a:lnTo>
                  <a:pt x="7528404" y="3446133"/>
                </a:lnTo>
                <a:cubicBezTo>
                  <a:pt x="7578378" y="3450298"/>
                  <a:pt x="7657286" y="3455918"/>
                  <a:pt x="7709559" y="3463386"/>
                </a:cubicBezTo>
                <a:cubicBezTo>
                  <a:pt x="7724074" y="3465460"/>
                  <a:pt x="7738142" y="3470194"/>
                  <a:pt x="7752691" y="3472013"/>
                </a:cubicBezTo>
                <a:cubicBezTo>
                  <a:pt x="7784206" y="3475952"/>
                  <a:pt x="7815951" y="3477764"/>
                  <a:pt x="7847581" y="3480639"/>
                </a:cubicBezTo>
                <a:cubicBezTo>
                  <a:pt x="7870848" y="3485292"/>
                  <a:pt x="7920409" y="3495686"/>
                  <a:pt x="7942472" y="3497892"/>
                </a:cubicBezTo>
                <a:cubicBezTo>
                  <a:pt x="7982631" y="3501908"/>
                  <a:pt x="8022985" y="3503643"/>
                  <a:pt x="8063242" y="3506518"/>
                </a:cubicBezTo>
                <a:cubicBezTo>
                  <a:pt x="8148516" y="3534945"/>
                  <a:pt x="8066449" y="3510182"/>
                  <a:pt x="8270276" y="3523771"/>
                </a:cubicBezTo>
                <a:cubicBezTo>
                  <a:pt x="8325268" y="3527437"/>
                  <a:pt x="8362752" y="3535865"/>
                  <a:pt x="8416925" y="3541024"/>
                </a:cubicBezTo>
                <a:cubicBezTo>
                  <a:pt x="8454248" y="3544578"/>
                  <a:pt x="8491687" y="3546775"/>
                  <a:pt x="8529068" y="3549650"/>
                </a:cubicBezTo>
                <a:cubicBezTo>
                  <a:pt x="8549585" y="3556489"/>
                  <a:pt x="8567782" y="3563291"/>
                  <a:pt x="8589453" y="3566903"/>
                </a:cubicBezTo>
                <a:cubicBezTo>
                  <a:pt x="8710617" y="3587097"/>
                  <a:pt x="8615318" y="3564744"/>
                  <a:pt x="8692970" y="3584156"/>
                </a:cubicBezTo>
                <a:cubicBezTo>
                  <a:pt x="8739348" y="3615075"/>
                  <a:pt x="8705857" y="3598320"/>
                  <a:pt x="8787861" y="3610035"/>
                </a:cubicBezTo>
                <a:cubicBezTo>
                  <a:pt x="8805176" y="3612509"/>
                  <a:pt x="8822545" y="3614868"/>
                  <a:pt x="8839619" y="3618662"/>
                </a:cubicBezTo>
                <a:cubicBezTo>
                  <a:pt x="8848495" y="3620635"/>
                  <a:pt x="8856511" y="3625905"/>
                  <a:pt x="8865498" y="3627288"/>
                </a:cubicBezTo>
                <a:cubicBezTo>
                  <a:pt x="8894060" y="3631682"/>
                  <a:pt x="8923087" y="3632331"/>
                  <a:pt x="8951762" y="3635915"/>
                </a:cubicBezTo>
                <a:cubicBezTo>
                  <a:pt x="8969118" y="3638085"/>
                  <a:pt x="8986268" y="3641666"/>
                  <a:pt x="9003521" y="3644541"/>
                </a:cubicBezTo>
                <a:cubicBezTo>
                  <a:pt x="9035500" y="3655200"/>
                  <a:pt x="9021267" y="3649100"/>
                  <a:pt x="9046653" y="3661794"/>
                </a:cubicBezTo>
              </a:path>
            </a:pathLst>
          </a:custGeom>
          <a:ln w="762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 name="Titel 5"/>
          <p:cNvSpPr>
            <a:spLocks noGrp="1"/>
          </p:cNvSpPr>
          <p:nvPr>
            <p:ph type="title"/>
          </p:nvPr>
        </p:nvSpPr>
        <p:spPr>
          <a:xfrm>
            <a:off x="251520" y="548680"/>
            <a:ext cx="7128792" cy="490066"/>
          </a:xfrm>
        </p:spPr>
        <p:txBody>
          <a:bodyPr>
            <a:normAutofit/>
          </a:bodyPr>
          <a:lstStyle/>
          <a:p>
            <a:pPr algn="l"/>
            <a:r>
              <a:rPr lang="de-DE" sz="2400" dirty="0" smtClean="0"/>
              <a:t>Das habe ich bisher erlebt!</a:t>
            </a:r>
            <a:endParaRPr lang="de-DE" sz="2400" dirty="0"/>
          </a:p>
        </p:txBody>
      </p:sp>
      <p:sp>
        <p:nvSpPr>
          <p:cNvPr id="7" name="Abgerundetes Rechteck 6"/>
          <p:cNvSpPr/>
          <p:nvPr/>
        </p:nvSpPr>
        <p:spPr>
          <a:xfrm>
            <a:off x="7884368" y="188640"/>
            <a:ext cx="792088" cy="792088"/>
          </a:xfrm>
          <a:prstGeom prst="roundRect">
            <a:avLst/>
          </a:prstGeom>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8" name="Abgerundetes Rechteck 7"/>
          <p:cNvSpPr/>
          <p:nvPr/>
        </p:nvSpPr>
        <p:spPr>
          <a:xfrm>
            <a:off x="224517" y="1178750"/>
            <a:ext cx="1440000" cy="144016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224517" y="2330878"/>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1" name="Abgerundetes Rechteck 10"/>
          <p:cNvSpPr/>
          <p:nvPr/>
        </p:nvSpPr>
        <p:spPr>
          <a:xfrm>
            <a:off x="1862699" y="1340768"/>
            <a:ext cx="1440000" cy="144016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1862699"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3" name="Abgerundetes Rechteck 12"/>
          <p:cNvSpPr/>
          <p:nvPr/>
        </p:nvSpPr>
        <p:spPr>
          <a:xfrm>
            <a:off x="3572889" y="1448780"/>
            <a:ext cx="1440000" cy="144016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3572889" y="2600908"/>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5" name="Abgerundetes Rechteck 14"/>
          <p:cNvSpPr/>
          <p:nvPr/>
        </p:nvSpPr>
        <p:spPr>
          <a:xfrm>
            <a:off x="7272300" y="4509120"/>
            <a:ext cx="1440000" cy="144016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7272300" y="5661248"/>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9" name="Abgerundetes Rechteck 18"/>
          <p:cNvSpPr/>
          <p:nvPr/>
        </p:nvSpPr>
        <p:spPr>
          <a:xfrm>
            <a:off x="629562" y="3699030"/>
            <a:ext cx="1440000" cy="144016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629562" y="4851158"/>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1" name="Abgerundetes Rechteck 20"/>
          <p:cNvSpPr/>
          <p:nvPr/>
        </p:nvSpPr>
        <p:spPr>
          <a:xfrm>
            <a:off x="2204737" y="2996952"/>
            <a:ext cx="1440000" cy="144016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2204737"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3" name="Abgerundetes Rechteck 22"/>
          <p:cNvSpPr/>
          <p:nvPr/>
        </p:nvSpPr>
        <p:spPr>
          <a:xfrm>
            <a:off x="3824917" y="3068960"/>
            <a:ext cx="1440000" cy="144016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p:cNvSpPr txBox="1"/>
          <p:nvPr/>
        </p:nvSpPr>
        <p:spPr>
          <a:xfrm>
            <a:off x="3824917" y="4221088"/>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5" name="Abgerundetes Rechteck 24"/>
          <p:cNvSpPr/>
          <p:nvPr/>
        </p:nvSpPr>
        <p:spPr>
          <a:xfrm>
            <a:off x="5355087" y="2168860"/>
            <a:ext cx="1440000" cy="144016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5355087" y="3320988"/>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1" name="Abgerundetes Rechteck 30"/>
          <p:cNvSpPr/>
          <p:nvPr/>
        </p:nvSpPr>
        <p:spPr>
          <a:xfrm>
            <a:off x="2204737" y="4653136"/>
            <a:ext cx="1440000" cy="144016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p:cNvSpPr txBox="1"/>
          <p:nvPr/>
        </p:nvSpPr>
        <p:spPr>
          <a:xfrm>
            <a:off x="2204737"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3" name="Abgerundetes Rechteck 32"/>
          <p:cNvSpPr/>
          <p:nvPr/>
        </p:nvSpPr>
        <p:spPr>
          <a:xfrm>
            <a:off x="4067944" y="4689140"/>
            <a:ext cx="1440000" cy="144016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p:cNvSpPr txBox="1"/>
          <p:nvPr/>
        </p:nvSpPr>
        <p:spPr>
          <a:xfrm>
            <a:off x="4067944" y="5841268"/>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5" name="Abgerundetes Rechteck 34"/>
          <p:cNvSpPr/>
          <p:nvPr/>
        </p:nvSpPr>
        <p:spPr>
          <a:xfrm>
            <a:off x="5670122" y="4599130"/>
            <a:ext cx="1440000" cy="144016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5670122" y="5751258"/>
            <a:ext cx="1512168" cy="276999"/>
          </a:xfrm>
          <a:prstGeom prst="rect">
            <a:avLst/>
          </a:prstGeom>
          <a:noFill/>
        </p:spPr>
        <p:txBody>
          <a:bodyPr wrap="square" rtlCol="0">
            <a:spAutoFit/>
          </a:bodyPr>
          <a:lstStyle/>
          <a:p>
            <a:pPr algn="ctr"/>
            <a:r>
              <a:rPr lang="de-DE" sz="1200" dirty="0" err="1" smtClean="0"/>
              <a:t>text</a:t>
            </a:r>
            <a:endParaRPr lang="de-DE" sz="1200" dirty="0"/>
          </a:p>
        </p:txBody>
      </p:sp>
      <p:cxnSp>
        <p:nvCxnSpPr>
          <p:cNvPr id="40" name="Gerade Verbindung 39"/>
          <p:cNvCxnSpPr/>
          <p:nvPr/>
        </p:nvCxnSpPr>
        <p:spPr>
          <a:xfrm>
            <a:off x="0" y="1124744"/>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098" name="Picture 2" descr="C:\Schule\Bilder und Symbole\METACOM 6.0\PNG_ohne_Rahmen\Zeit\vergangenheitwar.png"/>
          <p:cNvPicPr>
            <a:picLocks noChangeAspect="1" noChangeArrowheads="1"/>
          </p:cNvPicPr>
          <p:nvPr/>
        </p:nvPicPr>
        <p:blipFill>
          <a:blip r:embed="rId2" cstate="print"/>
          <a:srcRect/>
          <a:stretch>
            <a:fillRect/>
          </a:stretch>
        </p:blipFill>
        <p:spPr bwMode="auto">
          <a:xfrm>
            <a:off x="7884368" y="260648"/>
            <a:ext cx="776712" cy="648072"/>
          </a:xfrm>
          <a:prstGeom prst="rect">
            <a:avLst/>
          </a:prstGeom>
          <a:noFill/>
        </p:spPr>
      </p:pic>
      <p:pic>
        <p:nvPicPr>
          <p:cNvPr id="39" name="Picture 2" descr="C:\Schule\Bilder und Symbole\METACOM 6.0\PNG_ohne_Rahmen\Zeit\vergangenheitwar.png"/>
          <p:cNvPicPr>
            <a:picLocks noChangeAspect="1" noChangeArrowheads="1"/>
          </p:cNvPicPr>
          <p:nvPr/>
        </p:nvPicPr>
        <p:blipFill>
          <a:blip r:embed="rId3" cstate="print"/>
          <a:srcRect/>
          <a:stretch>
            <a:fillRect/>
          </a:stretch>
        </p:blipFill>
        <p:spPr bwMode="auto">
          <a:xfrm>
            <a:off x="1421650" y="6534345"/>
            <a:ext cx="345206" cy="288032"/>
          </a:xfrm>
          <a:prstGeom prst="rect">
            <a:avLst/>
          </a:prstGeom>
          <a:noFill/>
        </p:spPr>
      </p:pic>
      <p:sp>
        <p:nvSpPr>
          <p:cNvPr id="42" name="Textfeld 41"/>
          <p:cNvSpPr txBox="1"/>
          <p:nvPr/>
        </p:nvSpPr>
        <p:spPr>
          <a:xfrm>
            <a:off x="7317305" y="1673805"/>
            <a:ext cx="1710190" cy="1223412"/>
          </a:xfrm>
          <a:prstGeom prst="rect">
            <a:avLst/>
          </a:prstGeom>
          <a:noFill/>
        </p:spPr>
        <p:txBody>
          <a:bodyPr wrap="square" rtlCol="0">
            <a:spAutoFit/>
          </a:bodyPr>
          <a:lstStyle/>
          <a:p>
            <a:pPr>
              <a:buFontTx/>
              <a:buChar char="-"/>
            </a:pPr>
            <a:r>
              <a:rPr lang="de-DE" sz="1050" dirty="0" smtClean="0"/>
              <a:t> geboren in ... </a:t>
            </a:r>
          </a:p>
          <a:p>
            <a:pPr>
              <a:buFontTx/>
              <a:buChar char="-"/>
            </a:pPr>
            <a:r>
              <a:rPr lang="de-DE" sz="1050" dirty="0"/>
              <a:t> </a:t>
            </a:r>
            <a:r>
              <a:rPr lang="de-DE" sz="1050" dirty="0" smtClean="0"/>
              <a:t>Umzüge</a:t>
            </a:r>
          </a:p>
          <a:p>
            <a:pPr>
              <a:buFontTx/>
              <a:buChar char="-"/>
            </a:pPr>
            <a:r>
              <a:rPr lang="de-DE" sz="1050" dirty="0"/>
              <a:t> </a:t>
            </a:r>
            <a:r>
              <a:rPr lang="de-DE" sz="1050" dirty="0" smtClean="0"/>
              <a:t>Kindergarten</a:t>
            </a:r>
          </a:p>
          <a:p>
            <a:pPr>
              <a:buFontTx/>
              <a:buChar char="-"/>
            </a:pPr>
            <a:r>
              <a:rPr lang="de-DE" sz="1050" dirty="0"/>
              <a:t> </a:t>
            </a:r>
            <a:r>
              <a:rPr lang="de-DE" sz="1050" dirty="0" smtClean="0"/>
              <a:t>Schule/Schulwechsel</a:t>
            </a:r>
          </a:p>
          <a:p>
            <a:pPr>
              <a:buFontTx/>
              <a:buChar char="-"/>
            </a:pPr>
            <a:r>
              <a:rPr lang="de-DE" sz="1050" dirty="0"/>
              <a:t> </a:t>
            </a:r>
            <a:r>
              <a:rPr lang="de-DE" sz="1050" dirty="0" smtClean="0"/>
              <a:t>Operationen</a:t>
            </a:r>
          </a:p>
          <a:p>
            <a:pPr>
              <a:buFontTx/>
              <a:buChar char="-"/>
            </a:pPr>
            <a:r>
              <a:rPr lang="de-DE" sz="1050" dirty="0"/>
              <a:t> </a:t>
            </a:r>
            <a:r>
              <a:rPr lang="de-DE" sz="1050" dirty="0" smtClean="0"/>
              <a:t>Krankheiten</a:t>
            </a:r>
          </a:p>
          <a:p>
            <a:pPr>
              <a:buFontTx/>
              <a:buChar char="-"/>
            </a:pPr>
            <a:endParaRPr lang="de-DE" sz="1050" dirty="0"/>
          </a:p>
        </p:txBody>
      </p:sp>
      <p:graphicFrame>
        <p:nvGraphicFramePr>
          <p:cNvPr id="38" name="Tabelle 37"/>
          <p:cNvGraphicFramePr>
            <a:graphicFrameLocks noGrp="1"/>
          </p:cNvGraphicFramePr>
          <p:nvPr/>
        </p:nvGraphicFramePr>
        <p:xfrm>
          <a:off x="0" y="6219310"/>
          <a:ext cx="9144025" cy="638690"/>
        </p:xfrm>
        <a:graphic>
          <a:graphicData uri="http://schemas.openxmlformats.org/drawingml/2006/table">
            <a:tbl>
              <a:tblPr firstRow="1" bandRow="1">
                <a:tableStyleId>{5940675A-B579-460E-94D1-54222C63F5DA}</a:tableStyleId>
              </a:tblPr>
              <a:tblGrid>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tblGrid>
              <a:tr h="638690">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49" name="Textfeld 48"/>
          <p:cNvSpPr txBox="1"/>
          <p:nvPr/>
        </p:nvSpPr>
        <p:spPr>
          <a:xfrm>
            <a:off x="1601670" y="6174305"/>
            <a:ext cx="276999" cy="593685"/>
          </a:xfrm>
          <a:prstGeom prst="rect">
            <a:avLst/>
          </a:prstGeom>
          <a:noFill/>
        </p:spPr>
        <p:txBody>
          <a:bodyPr vert="vert270" wrap="square" rtlCol="0">
            <a:spAutoFit/>
          </a:bodyPr>
          <a:lstStyle/>
          <a:p>
            <a:pPr algn="ctr"/>
            <a:r>
              <a:rPr lang="de-DE" sz="600" dirty="0" smtClean="0"/>
              <a:t>Erlebnisse</a:t>
            </a:r>
            <a:endParaRPr lang="de-DE" sz="600" dirty="0"/>
          </a:p>
        </p:txBody>
      </p:sp>
      <p:sp>
        <p:nvSpPr>
          <p:cNvPr id="37" name="Textfeld 36"/>
          <p:cNvSpPr txBox="1"/>
          <p:nvPr/>
        </p:nvSpPr>
        <p:spPr>
          <a:xfrm rot="16200000">
            <a:off x="7765421" y="4824538"/>
            <a:ext cx="2557110" cy="200055"/>
          </a:xfrm>
          <a:prstGeom prst="rect">
            <a:avLst/>
          </a:prstGeom>
          <a:noFill/>
        </p:spPr>
        <p:txBody>
          <a:bodyPr wrap="none" rtlCol="0">
            <a:spAutoFit/>
          </a:bodyPr>
          <a:lstStyle/>
          <a:p>
            <a:r>
              <a:rPr lang="de-DE" sz="700" dirty="0">
                <a:solidFill>
                  <a:schemeClr val="bg1">
                    <a:lumMod val="65000"/>
                  </a:schemeClr>
                </a:solidFill>
              </a:rPr>
              <a:t>© Nina Fröhlich </a:t>
            </a:r>
            <a:r>
              <a:rPr lang="de-DE" sz="700" dirty="0" smtClean="0">
                <a:solidFill>
                  <a:schemeClr val="bg1">
                    <a:lumMod val="65000"/>
                  </a:schemeClr>
                </a:solidFill>
              </a:rPr>
              <a:t>2015  </a:t>
            </a:r>
            <a:r>
              <a:rPr lang="de-DE" sz="700" dirty="0">
                <a:solidFill>
                  <a:schemeClr val="bg1">
                    <a:lumMod val="65000"/>
                  </a:schemeClr>
                </a:solidFill>
              </a:rPr>
              <a:t>-  METACOM Symbole © Annette Kitzinger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548680"/>
            <a:ext cx="7128792" cy="490066"/>
          </a:xfrm>
        </p:spPr>
        <p:txBody>
          <a:bodyPr>
            <a:normAutofit/>
          </a:bodyPr>
          <a:lstStyle/>
          <a:p>
            <a:pPr algn="l"/>
            <a:r>
              <a:rPr lang="de-DE" sz="2400" dirty="0" smtClean="0"/>
              <a:t>Wichtige medizinische Informationen!</a:t>
            </a:r>
            <a:endParaRPr lang="de-DE" sz="2400" dirty="0"/>
          </a:p>
        </p:txBody>
      </p:sp>
      <p:sp>
        <p:nvSpPr>
          <p:cNvPr id="7" name="Abgerundetes Rechteck 6"/>
          <p:cNvSpPr/>
          <p:nvPr/>
        </p:nvSpPr>
        <p:spPr>
          <a:xfrm>
            <a:off x="7884368" y="188640"/>
            <a:ext cx="792088" cy="792088"/>
          </a:xfrm>
          <a:prstGeom prst="roundRect">
            <a:avLst/>
          </a:prstGeom>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8" name="Abgerundetes Rechteck 7"/>
          <p:cNvSpPr/>
          <p:nvPr/>
        </p:nvSpPr>
        <p:spPr>
          <a:xfrm>
            <a:off x="2996825" y="1358770"/>
            <a:ext cx="423047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3131839" y="1403775"/>
            <a:ext cx="4095455" cy="1415772"/>
          </a:xfrm>
          <a:prstGeom prst="rect">
            <a:avLst/>
          </a:prstGeom>
          <a:noFill/>
        </p:spPr>
        <p:txBody>
          <a:bodyPr wrap="square" rtlCol="0">
            <a:spAutoFit/>
          </a:bodyPr>
          <a:lstStyle/>
          <a:p>
            <a:r>
              <a:rPr lang="de-DE" sz="1400" b="1" dirty="0" smtClean="0">
                <a:solidFill>
                  <a:schemeClr val="accent1">
                    <a:lumMod val="75000"/>
                  </a:schemeClr>
                </a:solidFill>
              </a:rPr>
              <a:t>Ich muss folgende Medikamente nehmen:</a:t>
            </a:r>
          </a:p>
          <a:p>
            <a:endParaRPr lang="de-DE" sz="1200" dirty="0"/>
          </a:p>
          <a:p>
            <a:endParaRPr lang="de-DE" sz="1200" dirty="0" smtClean="0"/>
          </a:p>
          <a:p>
            <a:endParaRPr lang="de-DE" sz="1200" dirty="0"/>
          </a:p>
          <a:p>
            <a:endParaRPr lang="de-DE" sz="1200" dirty="0" smtClean="0"/>
          </a:p>
          <a:p>
            <a:endParaRPr lang="de-DE" sz="1200" dirty="0"/>
          </a:p>
          <a:p>
            <a:endParaRPr lang="de-DE" sz="1200" dirty="0"/>
          </a:p>
        </p:txBody>
      </p:sp>
      <p:sp>
        <p:nvSpPr>
          <p:cNvPr id="19" name="Abgerundetes Rechteck 18"/>
          <p:cNvSpPr/>
          <p:nvPr/>
        </p:nvSpPr>
        <p:spPr>
          <a:xfrm>
            <a:off x="3896925" y="2951947"/>
            <a:ext cx="423047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4031939" y="2978950"/>
            <a:ext cx="4095455" cy="1415772"/>
          </a:xfrm>
          <a:prstGeom prst="rect">
            <a:avLst/>
          </a:prstGeom>
          <a:noFill/>
        </p:spPr>
        <p:txBody>
          <a:bodyPr wrap="square" rtlCol="0">
            <a:spAutoFit/>
          </a:bodyPr>
          <a:lstStyle/>
          <a:p>
            <a:r>
              <a:rPr lang="de-DE" sz="1400" b="1" dirty="0">
                <a:solidFill>
                  <a:schemeClr val="accent1">
                    <a:lumMod val="75000"/>
                  </a:schemeClr>
                </a:solidFill>
              </a:rPr>
              <a:t> </a:t>
            </a:r>
            <a:r>
              <a:rPr lang="de-DE" sz="1400" b="1" dirty="0" smtClean="0">
                <a:solidFill>
                  <a:schemeClr val="accent1">
                    <a:lumMod val="75000"/>
                  </a:schemeClr>
                </a:solidFill>
              </a:rPr>
              <a:t>Ich habe eine Allergie gegen:</a:t>
            </a:r>
          </a:p>
          <a:p>
            <a:endParaRPr lang="de-DE" sz="1200" dirty="0"/>
          </a:p>
          <a:p>
            <a:endParaRPr lang="de-DE" sz="1200" dirty="0" smtClean="0"/>
          </a:p>
          <a:p>
            <a:endParaRPr lang="de-DE" sz="1200" dirty="0"/>
          </a:p>
          <a:p>
            <a:endParaRPr lang="de-DE" sz="1200" dirty="0" smtClean="0"/>
          </a:p>
          <a:p>
            <a:endParaRPr lang="de-DE" sz="1200" dirty="0"/>
          </a:p>
          <a:p>
            <a:endParaRPr lang="de-DE" sz="1200" dirty="0"/>
          </a:p>
        </p:txBody>
      </p:sp>
      <p:sp>
        <p:nvSpPr>
          <p:cNvPr id="29" name="Abgerundetes Rechteck 28"/>
          <p:cNvSpPr/>
          <p:nvPr/>
        </p:nvSpPr>
        <p:spPr>
          <a:xfrm>
            <a:off x="4526995" y="4563126"/>
            <a:ext cx="423047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4571999" y="4599130"/>
            <a:ext cx="4275475" cy="677108"/>
          </a:xfrm>
          <a:prstGeom prst="rect">
            <a:avLst/>
          </a:prstGeom>
          <a:noFill/>
        </p:spPr>
        <p:txBody>
          <a:bodyPr wrap="square" rtlCol="0">
            <a:spAutoFit/>
          </a:bodyPr>
          <a:lstStyle/>
          <a:p>
            <a:r>
              <a:rPr lang="de-DE" sz="1400" b="1" dirty="0" smtClean="0">
                <a:solidFill>
                  <a:schemeClr val="accent1">
                    <a:lumMod val="75000"/>
                  </a:schemeClr>
                </a:solidFill>
              </a:rPr>
              <a:t>Ich habe Epilepsie !!!</a:t>
            </a:r>
          </a:p>
          <a:p>
            <a:r>
              <a:rPr lang="de-DE" sz="1200" dirty="0" smtClean="0"/>
              <a:t>Wenn ich einen Anfall habe, </a:t>
            </a:r>
            <a:br>
              <a:rPr lang="de-DE" sz="1200" dirty="0" smtClean="0"/>
            </a:br>
            <a:r>
              <a:rPr lang="de-DE" sz="1200" dirty="0" smtClean="0"/>
              <a:t>muss ich folgendes Medikament bekommen:</a:t>
            </a:r>
            <a:endParaRPr lang="de-DE" sz="1200" dirty="0"/>
          </a:p>
        </p:txBody>
      </p:sp>
      <p:cxnSp>
        <p:nvCxnSpPr>
          <p:cNvPr id="40" name="Gerade Verbindung 39"/>
          <p:cNvCxnSpPr/>
          <p:nvPr/>
        </p:nvCxnSpPr>
        <p:spPr>
          <a:xfrm>
            <a:off x="0" y="1124744"/>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5122" name="Picture 2" descr="C:\Schule\Bilder und Symbole\METACOM 6.0\PNG_ohne_Rahmen\Arzt_Gesundheit\medizin.png"/>
          <p:cNvPicPr>
            <a:picLocks noChangeAspect="1" noChangeArrowheads="1"/>
          </p:cNvPicPr>
          <p:nvPr/>
        </p:nvPicPr>
        <p:blipFill>
          <a:blip r:embed="rId2" cstate="print"/>
          <a:srcRect/>
          <a:stretch>
            <a:fillRect/>
          </a:stretch>
        </p:blipFill>
        <p:spPr bwMode="auto">
          <a:xfrm>
            <a:off x="7884368" y="260648"/>
            <a:ext cx="767211" cy="640144"/>
          </a:xfrm>
          <a:prstGeom prst="rect">
            <a:avLst/>
          </a:prstGeom>
          <a:noFill/>
        </p:spPr>
      </p:pic>
      <p:pic>
        <p:nvPicPr>
          <p:cNvPr id="41" name="Picture 2" descr="C:\Schule\Bilder und Symbole\METACOM 6.0\PNG_ohne_Rahmen\Arzt_Gesundheit\medizin.png"/>
          <p:cNvPicPr>
            <a:picLocks noChangeAspect="1" noChangeArrowheads="1"/>
          </p:cNvPicPr>
          <p:nvPr/>
        </p:nvPicPr>
        <p:blipFill>
          <a:blip r:embed="rId3" cstate="print"/>
          <a:srcRect/>
          <a:stretch>
            <a:fillRect/>
          </a:stretch>
        </p:blipFill>
        <p:spPr bwMode="auto">
          <a:xfrm>
            <a:off x="1871701" y="6624355"/>
            <a:ext cx="280022" cy="233644"/>
          </a:xfrm>
          <a:prstGeom prst="rect">
            <a:avLst/>
          </a:prstGeom>
          <a:noFill/>
        </p:spPr>
      </p:pic>
      <p:pic>
        <p:nvPicPr>
          <p:cNvPr id="5123" name="Picture 3" descr="C:\Schule\Bilder und Symbole\METACOM 6.0\PNG_ohne_Rahmen\Arzt_Gesundheit\medizinsaft.png"/>
          <p:cNvPicPr>
            <a:picLocks noChangeAspect="1" noChangeArrowheads="1"/>
          </p:cNvPicPr>
          <p:nvPr/>
        </p:nvPicPr>
        <p:blipFill>
          <a:blip r:embed="rId4" cstate="print"/>
          <a:srcRect/>
          <a:stretch>
            <a:fillRect/>
          </a:stretch>
        </p:blipFill>
        <p:spPr bwMode="auto">
          <a:xfrm>
            <a:off x="1151620" y="1628800"/>
            <a:ext cx="1156439" cy="964907"/>
          </a:xfrm>
          <a:prstGeom prst="rect">
            <a:avLst/>
          </a:prstGeom>
          <a:noFill/>
        </p:spPr>
      </p:pic>
      <p:sp>
        <p:nvSpPr>
          <p:cNvPr id="42" name="Abgerundetes Rechteck 41"/>
          <p:cNvSpPr/>
          <p:nvPr/>
        </p:nvSpPr>
        <p:spPr>
          <a:xfrm>
            <a:off x="1376645" y="1358770"/>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124" name="Picture 4" descr="C:\Schule\Bilder und Symbole\METACOM 6.0\PNG_ohne_Rahmen\Arzt_Gesundheit\tabletten.png"/>
          <p:cNvPicPr>
            <a:picLocks noChangeAspect="1" noChangeArrowheads="1"/>
          </p:cNvPicPr>
          <p:nvPr/>
        </p:nvPicPr>
        <p:blipFill>
          <a:blip r:embed="rId5" cstate="print"/>
          <a:srcRect/>
          <a:stretch>
            <a:fillRect/>
          </a:stretch>
        </p:blipFill>
        <p:spPr bwMode="auto">
          <a:xfrm>
            <a:off x="2141730" y="1493785"/>
            <a:ext cx="610646" cy="509510"/>
          </a:xfrm>
          <a:prstGeom prst="rect">
            <a:avLst/>
          </a:prstGeom>
          <a:noFill/>
        </p:spPr>
      </p:pic>
      <p:pic>
        <p:nvPicPr>
          <p:cNvPr id="5125" name="Picture 5" descr="C:\Schule\Bilder und Symbole\METACOM 6.0\PNG_ohne_Rahmen\Arzt_Gesundheit\tabletten2.png"/>
          <p:cNvPicPr>
            <a:picLocks noChangeAspect="1" noChangeArrowheads="1"/>
          </p:cNvPicPr>
          <p:nvPr/>
        </p:nvPicPr>
        <p:blipFill>
          <a:blip r:embed="rId6" cstate="print"/>
          <a:srcRect/>
          <a:stretch>
            <a:fillRect/>
          </a:stretch>
        </p:blipFill>
        <p:spPr bwMode="auto">
          <a:xfrm rot="919068">
            <a:off x="1982727" y="2072588"/>
            <a:ext cx="714168" cy="595886"/>
          </a:xfrm>
          <a:prstGeom prst="rect">
            <a:avLst/>
          </a:prstGeom>
          <a:noFill/>
        </p:spPr>
      </p:pic>
      <p:sp>
        <p:nvSpPr>
          <p:cNvPr id="43" name="Abgerundetes Rechteck 42"/>
          <p:cNvSpPr/>
          <p:nvPr/>
        </p:nvSpPr>
        <p:spPr>
          <a:xfrm>
            <a:off x="2276745" y="2952000"/>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i="1" dirty="0"/>
          </a:p>
        </p:txBody>
      </p:sp>
      <p:pic>
        <p:nvPicPr>
          <p:cNvPr id="5126" name="Picture 6" descr="C:\Schule\Bilder und Symbole\METACOM 6.0\PNG_ohne_Rahmen\Koerperpflege\naseputzentaschentuch.png"/>
          <p:cNvPicPr>
            <a:picLocks noChangeAspect="1" noChangeArrowheads="1"/>
          </p:cNvPicPr>
          <p:nvPr/>
        </p:nvPicPr>
        <p:blipFill>
          <a:blip r:embed="rId7" cstate="print"/>
          <a:srcRect/>
          <a:stretch>
            <a:fillRect/>
          </a:stretch>
        </p:blipFill>
        <p:spPr bwMode="auto">
          <a:xfrm>
            <a:off x="2366755" y="3068960"/>
            <a:ext cx="1294521" cy="1080120"/>
          </a:xfrm>
          <a:prstGeom prst="rect">
            <a:avLst/>
          </a:prstGeom>
          <a:noFill/>
        </p:spPr>
      </p:pic>
      <p:sp>
        <p:nvSpPr>
          <p:cNvPr id="45" name="Abgerundetes Rechteck 44"/>
          <p:cNvSpPr/>
          <p:nvPr/>
        </p:nvSpPr>
        <p:spPr>
          <a:xfrm>
            <a:off x="2906815" y="4554125"/>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127" name="Picture 7" descr="C:\Schule\Bilder und Symbole\METACOM 6.0\PNG_ohne_Rahmen\Arzt_Gesundheit\anfall.png"/>
          <p:cNvPicPr>
            <a:picLocks noChangeAspect="1" noChangeArrowheads="1"/>
          </p:cNvPicPr>
          <p:nvPr/>
        </p:nvPicPr>
        <p:blipFill>
          <a:blip r:embed="rId8" cstate="print"/>
          <a:srcRect/>
          <a:stretch>
            <a:fillRect/>
          </a:stretch>
        </p:blipFill>
        <p:spPr bwMode="auto">
          <a:xfrm>
            <a:off x="2951820" y="4734145"/>
            <a:ext cx="1336330" cy="1115005"/>
          </a:xfrm>
          <a:prstGeom prst="rect">
            <a:avLst/>
          </a:prstGeom>
          <a:noFill/>
        </p:spPr>
      </p:pic>
      <p:graphicFrame>
        <p:nvGraphicFramePr>
          <p:cNvPr id="25" name="Tabelle 24"/>
          <p:cNvGraphicFramePr>
            <a:graphicFrameLocks noGrp="1"/>
          </p:cNvGraphicFramePr>
          <p:nvPr/>
        </p:nvGraphicFramePr>
        <p:xfrm>
          <a:off x="0" y="6219310"/>
          <a:ext cx="9144025" cy="638690"/>
        </p:xfrm>
        <a:graphic>
          <a:graphicData uri="http://schemas.openxmlformats.org/drawingml/2006/table">
            <a:tbl>
              <a:tblPr firstRow="1" bandRow="1">
                <a:tableStyleId>{5940675A-B579-460E-94D1-54222C63F5DA}</a:tableStyleId>
              </a:tblPr>
              <a:tblGrid>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tblGrid>
              <a:tr h="638690">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34" name="Textfeld 33"/>
          <p:cNvSpPr txBox="1"/>
          <p:nvPr/>
        </p:nvSpPr>
        <p:spPr>
          <a:xfrm>
            <a:off x="2006715" y="6129300"/>
            <a:ext cx="276999" cy="593685"/>
          </a:xfrm>
          <a:prstGeom prst="rect">
            <a:avLst/>
          </a:prstGeom>
          <a:noFill/>
        </p:spPr>
        <p:txBody>
          <a:bodyPr vert="vert270" wrap="square" rtlCol="0">
            <a:spAutoFit/>
          </a:bodyPr>
          <a:lstStyle/>
          <a:p>
            <a:pPr algn="ctr"/>
            <a:r>
              <a:rPr lang="de-DE" sz="600" dirty="0" smtClean="0"/>
              <a:t>Medizin</a:t>
            </a:r>
            <a:endParaRPr lang="de-DE" sz="600" dirty="0"/>
          </a:p>
        </p:txBody>
      </p:sp>
      <p:sp>
        <p:nvSpPr>
          <p:cNvPr id="23" name="Textfeld 22"/>
          <p:cNvSpPr txBox="1"/>
          <p:nvPr/>
        </p:nvSpPr>
        <p:spPr>
          <a:xfrm rot="16200000">
            <a:off x="7765421" y="4824538"/>
            <a:ext cx="2557110" cy="200055"/>
          </a:xfrm>
          <a:prstGeom prst="rect">
            <a:avLst/>
          </a:prstGeom>
          <a:noFill/>
        </p:spPr>
        <p:txBody>
          <a:bodyPr wrap="none" rtlCol="0">
            <a:spAutoFit/>
          </a:bodyPr>
          <a:lstStyle/>
          <a:p>
            <a:r>
              <a:rPr lang="de-DE" sz="700" dirty="0">
                <a:solidFill>
                  <a:schemeClr val="bg1">
                    <a:lumMod val="65000"/>
                  </a:schemeClr>
                </a:solidFill>
              </a:rPr>
              <a:t>© Nina Fröhlich </a:t>
            </a:r>
            <a:r>
              <a:rPr lang="de-DE" sz="700" dirty="0" smtClean="0">
                <a:solidFill>
                  <a:schemeClr val="bg1">
                    <a:lumMod val="65000"/>
                  </a:schemeClr>
                </a:solidFill>
              </a:rPr>
              <a:t>2015  </a:t>
            </a:r>
            <a:r>
              <a:rPr lang="de-DE" sz="700" dirty="0">
                <a:solidFill>
                  <a:schemeClr val="bg1">
                    <a:lumMod val="65000"/>
                  </a:schemeClr>
                </a:solidFill>
              </a:rPr>
              <a:t>-  METACOM Symbole © Annette Kitzinger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Tabelle 44"/>
          <p:cNvGraphicFramePr>
            <a:graphicFrameLocks noGrp="1"/>
          </p:cNvGraphicFramePr>
          <p:nvPr/>
        </p:nvGraphicFramePr>
        <p:xfrm>
          <a:off x="0" y="6219310"/>
          <a:ext cx="9144025" cy="638690"/>
        </p:xfrm>
        <a:graphic>
          <a:graphicData uri="http://schemas.openxmlformats.org/drawingml/2006/table">
            <a:tbl>
              <a:tblPr firstRow="1" bandRow="1">
                <a:tableStyleId>{5940675A-B579-460E-94D1-54222C63F5DA}</a:tableStyleId>
              </a:tblPr>
              <a:tblGrid>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tblGrid>
              <a:tr h="638690">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6" name="Titel 5"/>
          <p:cNvSpPr>
            <a:spLocks noGrp="1"/>
          </p:cNvSpPr>
          <p:nvPr>
            <p:ph type="title"/>
          </p:nvPr>
        </p:nvSpPr>
        <p:spPr>
          <a:xfrm>
            <a:off x="251520" y="548680"/>
            <a:ext cx="7128792" cy="490066"/>
          </a:xfrm>
        </p:spPr>
        <p:txBody>
          <a:bodyPr>
            <a:normAutofit/>
          </a:bodyPr>
          <a:lstStyle/>
          <a:p>
            <a:pPr algn="l"/>
            <a:r>
              <a:rPr lang="de-DE" sz="2400" dirty="0" smtClean="0"/>
              <a:t>Das sind wichtige Menschen für mich!</a:t>
            </a:r>
            <a:endParaRPr lang="de-DE" sz="2400" dirty="0"/>
          </a:p>
        </p:txBody>
      </p:sp>
      <p:sp>
        <p:nvSpPr>
          <p:cNvPr id="7" name="Abgerundetes Rechteck 6"/>
          <p:cNvSpPr/>
          <p:nvPr/>
        </p:nvSpPr>
        <p:spPr>
          <a:xfrm>
            <a:off x="7884368" y="188640"/>
            <a:ext cx="792088" cy="792088"/>
          </a:xfrm>
          <a:prstGeom prst="roundRect">
            <a:avLst/>
          </a:prstGeom>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8" name="Abgerundetes Rechteck 7"/>
          <p:cNvSpPr/>
          <p:nvPr/>
        </p:nvSpPr>
        <p:spPr>
          <a:xfrm>
            <a:off x="25152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25152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1" name="Abgerundetes Rechteck 10"/>
          <p:cNvSpPr/>
          <p:nvPr/>
        </p:nvSpPr>
        <p:spPr>
          <a:xfrm>
            <a:off x="205172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205172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3" name="Abgerundetes Rechteck 12"/>
          <p:cNvSpPr/>
          <p:nvPr/>
        </p:nvSpPr>
        <p:spPr>
          <a:xfrm>
            <a:off x="385192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385192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5" name="Abgerundetes Rechteck 14"/>
          <p:cNvSpPr/>
          <p:nvPr/>
        </p:nvSpPr>
        <p:spPr>
          <a:xfrm>
            <a:off x="5652120" y="1340768"/>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5652120" y="2492896"/>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19" name="Abgerundetes Rechteck 18"/>
          <p:cNvSpPr/>
          <p:nvPr/>
        </p:nvSpPr>
        <p:spPr>
          <a:xfrm>
            <a:off x="25152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25152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1" name="Abgerundetes Rechteck 20"/>
          <p:cNvSpPr/>
          <p:nvPr/>
        </p:nvSpPr>
        <p:spPr>
          <a:xfrm>
            <a:off x="205172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205172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3" name="Abgerundetes Rechteck 22"/>
          <p:cNvSpPr/>
          <p:nvPr/>
        </p:nvSpPr>
        <p:spPr>
          <a:xfrm>
            <a:off x="385192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p:cNvSpPr txBox="1"/>
          <p:nvPr/>
        </p:nvSpPr>
        <p:spPr>
          <a:xfrm>
            <a:off x="385192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5" name="Abgerundetes Rechteck 24"/>
          <p:cNvSpPr/>
          <p:nvPr/>
        </p:nvSpPr>
        <p:spPr>
          <a:xfrm>
            <a:off x="565212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565212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7" name="Abgerundetes Rechteck 26"/>
          <p:cNvSpPr/>
          <p:nvPr/>
        </p:nvSpPr>
        <p:spPr>
          <a:xfrm>
            <a:off x="7452320" y="2996952"/>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p:cNvSpPr txBox="1"/>
          <p:nvPr/>
        </p:nvSpPr>
        <p:spPr>
          <a:xfrm>
            <a:off x="7452320" y="4149080"/>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29" name="Abgerundetes Rechteck 28"/>
          <p:cNvSpPr/>
          <p:nvPr/>
        </p:nvSpPr>
        <p:spPr>
          <a:xfrm>
            <a:off x="25152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25152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1" name="Abgerundetes Rechteck 30"/>
          <p:cNvSpPr/>
          <p:nvPr/>
        </p:nvSpPr>
        <p:spPr>
          <a:xfrm>
            <a:off x="205172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p:cNvSpPr txBox="1"/>
          <p:nvPr/>
        </p:nvSpPr>
        <p:spPr>
          <a:xfrm>
            <a:off x="205172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3" name="Abgerundetes Rechteck 32"/>
          <p:cNvSpPr/>
          <p:nvPr/>
        </p:nvSpPr>
        <p:spPr>
          <a:xfrm>
            <a:off x="385192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p:cNvSpPr txBox="1"/>
          <p:nvPr/>
        </p:nvSpPr>
        <p:spPr>
          <a:xfrm>
            <a:off x="385192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5" name="Abgerundetes Rechteck 34"/>
          <p:cNvSpPr/>
          <p:nvPr/>
        </p:nvSpPr>
        <p:spPr>
          <a:xfrm>
            <a:off x="565212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565212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sp>
        <p:nvSpPr>
          <p:cNvPr id="37" name="Abgerundetes Rechteck 36"/>
          <p:cNvSpPr/>
          <p:nvPr/>
        </p:nvSpPr>
        <p:spPr>
          <a:xfrm>
            <a:off x="7452320" y="4653136"/>
            <a:ext cx="1440000"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p:cNvSpPr txBox="1"/>
          <p:nvPr/>
        </p:nvSpPr>
        <p:spPr>
          <a:xfrm>
            <a:off x="7452320" y="5805264"/>
            <a:ext cx="1512168" cy="276999"/>
          </a:xfrm>
          <a:prstGeom prst="rect">
            <a:avLst/>
          </a:prstGeom>
          <a:noFill/>
        </p:spPr>
        <p:txBody>
          <a:bodyPr wrap="square" rtlCol="0">
            <a:spAutoFit/>
          </a:bodyPr>
          <a:lstStyle/>
          <a:p>
            <a:pPr algn="ctr"/>
            <a:r>
              <a:rPr lang="de-DE" sz="1200" dirty="0" err="1" smtClean="0"/>
              <a:t>text</a:t>
            </a:r>
            <a:endParaRPr lang="de-DE" sz="1200" dirty="0"/>
          </a:p>
        </p:txBody>
      </p:sp>
      <p:cxnSp>
        <p:nvCxnSpPr>
          <p:cNvPr id="40" name="Gerade Verbindung 39"/>
          <p:cNvCxnSpPr/>
          <p:nvPr/>
        </p:nvCxnSpPr>
        <p:spPr>
          <a:xfrm>
            <a:off x="0" y="1124744"/>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170" name="Picture 2" descr="C:\Schule\Bilder und Symbole\METACOM 6.0\PNG_ohne_Rahmen\Personen\opa2.png"/>
          <p:cNvPicPr>
            <a:picLocks noChangeAspect="1" noChangeArrowheads="1"/>
          </p:cNvPicPr>
          <p:nvPr/>
        </p:nvPicPr>
        <p:blipFill>
          <a:blip r:embed="rId2" cstate="print"/>
          <a:srcRect/>
          <a:stretch>
            <a:fillRect/>
          </a:stretch>
        </p:blipFill>
        <p:spPr bwMode="auto">
          <a:xfrm>
            <a:off x="7812361" y="252489"/>
            <a:ext cx="504056" cy="420574"/>
          </a:xfrm>
          <a:prstGeom prst="rect">
            <a:avLst/>
          </a:prstGeom>
          <a:noFill/>
        </p:spPr>
      </p:pic>
      <p:pic>
        <p:nvPicPr>
          <p:cNvPr id="7171" name="Picture 3" descr="C:\Schule\Bilder und Symbole\METACOM 6.0\PNG_ohne_Rahmen\Personen\manndunkel.png"/>
          <p:cNvPicPr>
            <a:picLocks noChangeAspect="1" noChangeArrowheads="1"/>
          </p:cNvPicPr>
          <p:nvPr/>
        </p:nvPicPr>
        <p:blipFill>
          <a:blip r:embed="rId3" cstate="print"/>
          <a:srcRect/>
          <a:stretch>
            <a:fillRect/>
          </a:stretch>
        </p:blipFill>
        <p:spPr bwMode="auto">
          <a:xfrm>
            <a:off x="8170629" y="260648"/>
            <a:ext cx="517807" cy="432048"/>
          </a:xfrm>
          <a:prstGeom prst="rect">
            <a:avLst/>
          </a:prstGeom>
          <a:noFill/>
        </p:spPr>
      </p:pic>
      <p:pic>
        <p:nvPicPr>
          <p:cNvPr id="7172" name="Picture 4" descr="C:\Schule\Bilder und Symbole\METACOM 6.0\PNG_ohne_Rahmen\Personen\frau8.png"/>
          <p:cNvPicPr>
            <a:picLocks noChangeAspect="1" noChangeArrowheads="1"/>
          </p:cNvPicPr>
          <p:nvPr/>
        </p:nvPicPr>
        <p:blipFill>
          <a:blip r:embed="rId4" cstate="print"/>
          <a:srcRect/>
          <a:stretch>
            <a:fillRect/>
          </a:stretch>
        </p:blipFill>
        <p:spPr bwMode="auto">
          <a:xfrm>
            <a:off x="8028384" y="536754"/>
            <a:ext cx="497635" cy="415216"/>
          </a:xfrm>
          <a:prstGeom prst="rect">
            <a:avLst/>
          </a:prstGeom>
          <a:noFill/>
        </p:spPr>
      </p:pic>
      <p:grpSp>
        <p:nvGrpSpPr>
          <p:cNvPr id="66" name="Gruppieren 65"/>
          <p:cNvGrpSpPr/>
          <p:nvPr/>
        </p:nvGrpSpPr>
        <p:grpSpPr>
          <a:xfrm>
            <a:off x="2186736" y="6579350"/>
            <a:ext cx="360040" cy="278650"/>
            <a:chOff x="2840641" y="6309320"/>
            <a:chExt cx="561229" cy="456831"/>
          </a:xfrm>
        </p:grpSpPr>
        <p:pic>
          <p:nvPicPr>
            <p:cNvPr id="41" name="Picture 2" descr="C:\Schule\Bilder und Symbole\METACOM 6.0\PNG_ohne_Rahmen\Personen\opa2.png"/>
            <p:cNvPicPr>
              <a:picLocks noChangeAspect="1" noChangeArrowheads="1"/>
            </p:cNvPicPr>
            <p:nvPr/>
          </p:nvPicPr>
          <p:blipFill>
            <a:blip r:embed="rId5" cstate="print"/>
            <a:srcRect/>
            <a:stretch>
              <a:fillRect/>
            </a:stretch>
          </p:blipFill>
          <p:spPr bwMode="auto">
            <a:xfrm>
              <a:off x="2840641" y="6309320"/>
              <a:ext cx="336038" cy="280383"/>
            </a:xfrm>
            <a:prstGeom prst="rect">
              <a:avLst/>
            </a:prstGeom>
            <a:noFill/>
          </p:spPr>
        </p:pic>
        <p:pic>
          <p:nvPicPr>
            <p:cNvPr id="42" name="Picture 3" descr="C:\Schule\Bilder und Symbole\METACOM 6.0\PNG_ohne_Rahmen\Personen\manndunkel.png"/>
            <p:cNvPicPr>
              <a:picLocks noChangeAspect="1" noChangeArrowheads="1"/>
            </p:cNvPicPr>
            <p:nvPr/>
          </p:nvPicPr>
          <p:blipFill>
            <a:blip r:embed="rId6" cstate="print"/>
            <a:srcRect/>
            <a:stretch>
              <a:fillRect/>
            </a:stretch>
          </p:blipFill>
          <p:spPr bwMode="auto">
            <a:xfrm>
              <a:off x="3056665" y="6309320"/>
              <a:ext cx="345205" cy="288032"/>
            </a:xfrm>
            <a:prstGeom prst="rect">
              <a:avLst/>
            </a:prstGeom>
            <a:noFill/>
          </p:spPr>
        </p:pic>
        <p:pic>
          <p:nvPicPr>
            <p:cNvPr id="43" name="Picture 4" descr="C:\Schule\Bilder und Symbole\METACOM 6.0\PNG_ohne_Rahmen\Personen\frau8.png"/>
            <p:cNvPicPr>
              <a:picLocks noChangeAspect="1" noChangeArrowheads="1"/>
            </p:cNvPicPr>
            <p:nvPr/>
          </p:nvPicPr>
          <p:blipFill>
            <a:blip r:embed="rId7" cstate="print"/>
            <a:srcRect/>
            <a:stretch>
              <a:fillRect/>
            </a:stretch>
          </p:blipFill>
          <p:spPr bwMode="auto">
            <a:xfrm>
              <a:off x="2993658" y="6489340"/>
              <a:ext cx="331757" cy="276811"/>
            </a:xfrm>
            <a:prstGeom prst="rect">
              <a:avLst/>
            </a:prstGeom>
            <a:noFill/>
          </p:spPr>
        </p:pic>
      </p:grpSp>
      <p:sp>
        <p:nvSpPr>
          <p:cNvPr id="54" name="Textfeld 53"/>
          <p:cNvSpPr txBox="1"/>
          <p:nvPr/>
        </p:nvSpPr>
        <p:spPr>
          <a:xfrm>
            <a:off x="2366755" y="6129300"/>
            <a:ext cx="276999" cy="593685"/>
          </a:xfrm>
          <a:prstGeom prst="rect">
            <a:avLst/>
          </a:prstGeom>
          <a:noFill/>
        </p:spPr>
        <p:txBody>
          <a:bodyPr vert="vert270" wrap="square" rtlCol="0">
            <a:spAutoFit/>
          </a:bodyPr>
          <a:lstStyle/>
          <a:p>
            <a:pPr algn="ctr"/>
            <a:r>
              <a:rPr lang="de-DE" sz="600" dirty="0" smtClean="0"/>
              <a:t>Menschen</a:t>
            </a:r>
            <a:endParaRPr lang="de-DE" sz="600" dirty="0"/>
          </a:p>
        </p:txBody>
      </p:sp>
      <p:sp>
        <p:nvSpPr>
          <p:cNvPr id="44" name="Textfeld 43"/>
          <p:cNvSpPr txBox="1"/>
          <p:nvPr/>
        </p:nvSpPr>
        <p:spPr>
          <a:xfrm rot="16200000">
            <a:off x="7765421" y="4824538"/>
            <a:ext cx="2557110" cy="200055"/>
          </a:xfrm>
          <a:prstGeom prst="rect">
            <a:avLst/>
          </a:prstGeom>
          <a:noFill/>
        </p:spPr>
        <p:txBody>
          <a:bodyPr wrap="none" rtlCol="0">
            <a:spAutoFit/>
          </a:bodyPr>
          <a:lstStyle/>
          <a:p>
            <a:r>
              <a:rPr lang="de-DE" sz="700" dirty="0">
                <a:solidFill>
                  <a:schemeClr val="bg1">
                    <a:lumMod val="65000"/>
                  </a:schemeClr>
                </a:solidFill>
              </a:rPr>
              <a:t>© Nina Fröhlich </a:t>
            </a:r>
            <a:r>
              <a:rPr lang="de-DE" sz="700" dirty="0" smtClean="0">
                <a:solidFill>
                  <a:schemeClr val="bg1">
                    <a:lumMod val="65000"/>
                  </a:schemeClr>
                </a:solidFill>
              </a:rPr>
              <a:t>2015  </a:t>
            </a:r>
            <a:r>
              <a:rPr lang="de-DE" sz="700" dirty="0">
                <a:solidFill>
                  <a:schemeClr val="bg1">
                    <a:lumMod val="65000"/>
                  </a:schemeClr>
                </a:solidFill>
              </a:rPr>
              <a:t>-  METACOM Symbole © Annette Kitzinger</a:t>
            </a:r>
          </a:p>
        </p:txBody>
      </p:sp>
      <p:sp>
        <p:nvSpPr>
          <p:cNvPr id="47" name="Wolkenförmige Legende 46"/>
          <p:cNvSpPr/>
          <p:nvPr/>
        </p:nvSpPr>
        <p:spPr>
          <a:xfrm>
            <a:off x="7272300" y="1178751"/>
            <a:ext cx="1755195" cy="1710190"/>
          </a:xfrm>
          <a:prstGeom prst="cloudCallout">
            <a:avLst>
              <a:gd name="adj1" fmla="val -56815"/>
              <a:gd name="adj2" fmla="val 59945"/>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7631832" y="1403775"/>
            <a:ext cx="1125633" cy="1223412"/>
          </a:xfrm>
          <a:prstGeom prst="rect">
            <a:avLst/>
          </a:prstGeom>
          <a:noFill/>
        </p:spPr>
        <p:txBody>
          <a:bodyPr wrap="square" rtlCol="0">
            <a:spAutoFit/>
          </a:bodyPr>
          <a:lstStyle/>
          <a:p>
            <a:pPr>
              <a:buFont typeface="Arial" pitchFamily="34" charset="0"/>
              <a:buChar char="•"/>
            </a:pPr>
            <a:r>
              <a:rPr lang="de-DE" sz="1050" dirty="0" smtClean="0"/>
              <a:t> Lehrer</a:t>
            </a:r>
          </a:p>
          <a:p>
            <a:pPr>
              <a:buFont typeface="Arial" pitchFamily="34" charset="0"/>
              <a:buChar char="•"/>
            </a:pPr>
            <a:r>
              <a:rPr lang="de-DE" sz="1050" dirty="0" smtClean="0"/>
              <a:t> Schüler</a:t>
            </a:r>
          </a:p>
          <a:p>
            <a:pPr>
              <a:buFont typeface="Arial" pitchFamily="34" charset="0"/>
              <a:buChar char="•"/>
            </a:pPr>
            <a:r>
              <a:rPr lang="de-DE" sz="1050" dirty="0"/>
              <a:t> </a:t>
            </a:r>
            <a:r>
              <a:rPr lang="de-DE" sz="1050" dirty="0" smtClean="0"/>
              <a:t>Freunde</a:t>
            </a:r>
          </a:p>
          <a:p>
            <a:pPr>
              <a:buFont typeface="Arial" pitchFamily="34" charset="0"/>
              <a:buChar char="•"/>
            </a:pPr>
            <a:r>
              <a:rPr lang="de-DE" sz="1050" dirty="0" smtClean="0"/>
              <a:t> Nachbarn</a:t>
            </a:r>
          </a:p>
          <a:p>
            <a:pPr>
              <a:buFont typeface="Arial" pitchFamily="34" charset="0"/>
              <a:buChar char="•"/>
            </a:pPr>
            <a:r>
              <a:rPr lang="de-DE" sz="1050" dirty="0"/>
              <a:t> </a:t>
            </a:r>
            <a:r>
              <a:rPr lang="de-DE" sz="1050" dirty="0" smtClean="0"/>
              <a:t>Therapeuten</a:t>
            </a:r>
          </a:p>
          <a:p>
            <a:pPr>
              <a:buFont typeface="Arial" pitchFamily="34" charset="0"/>
              <a:buChar char="•"/>
            </a:pPr>
            <a:r>
              <a:rPr lang="de-DE" sz="1050" dirty="0"/>
              <a:t> </a:t>
            </a:r>
            <a:r>
              <a:rPr lang="de-DE" sz="1050" dirty="0" smtClean="0"/>
              <a:t>Vormund</a:t>
            </a:r>
          </a:p>
          <a:p>
            <a:pPr>
              <a:buFont typeface="Arial" pitchFamily="34" charset="0"/>
              <a:buChar char="•"/>
            </a:pPr>
            <a:r>
              <a:rPr lang="de-DE" sz="1050" dirty="0"/>
              <a:t> </a:t>
            </a:r>
            <a:r>
              <a:rPr lang="de-DE" sz="1050" dirty="0" smtClean="0"/>
              <a:t>(nicht Familie)</a:t>
            </a:r>
            <a:endParaRPr lang="de-DE" sz="10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548680"/>
            <a:ext cx="7128792" cy="490066"/>
          </a:xfrm>
        </p:spPr>
        <p:txBody>
          <a:bodyPr>
            <a:normAutofit/>
          </a:bodyPr>
          <a:lstStyle/>
          <a:p>
            <a:pPr algn="l"/>
            <a:r>
              <a:rPr lang="de-DE" sz="2400" dirty="0" smtClean="0"/>
              <a:t>So kommuniziere ich!</a:t>
            </a:r>
            <a:endParaRPr lang="de-DE" sz="2400" dirty="0"/>
          </a:p>
        </p:txBody>
      </p:sp>
      <p:sp>
        <p:nvSpPr>
          <p:cNvPr id="7" name="Abgerundetes Rechteck 6"/>
          <p:cNvSpPr/>
          <p:nvPr/>
        </p:nvSpPr>
        <p:spPr>
          <a:xfrm>
            <a:off x="7884368" y="188640"/>
            <a:ext cx="792088" cy="792088"/>
          </a:xfrm>
          <a:prstGeom prst="roundRect">
            <a:avLst/>
          </a:prstGeom>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8" name="Abgerundetes Rechteck 7"/>
          <p:cNvSpPr/>
          <p:nvPr/>
        </p:nvSpPr>
        <p:spPr>
          <a:xfrm>
            <a:off x="296523" y="1340768"/>
            <a:ext cx="3780421"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1151618" y="1358770"/>
            <a:ext cx="2907323" cy="1384995"/>
          </a:xfrm>
          <a:prstGeom prst="rect">
            <a:avLst/>
          </a:prstGeom>
          <a:noFill/>
        </p:spPr>
        <p:txBody>
          <a:bodyPr wrap="square" rtlCol="0">
            <a:spAutoFit/>
          </a:bodyPr>
          <a:lstStyle/>
          <a:p>
            <a:r>
              <a:rPr lang="de-DE" sz="1200" dirty="0" smtClean="0"/>
              <a:t>Ich kann leider nicht sprechen. </a:t>
            </a:r>
            <a:br>
              <a:rPr lang="de-DE" sz="1200" dirty="0" smtClean="0"/>
            </a:br>
            <a:r>
              <a:rPr lang="de-DE" sz="1200" dirty="0" smtClean="0"/>
              <a:t>Daher nutze ich  _____________________ um zu kommunizieren. </a:t>
            </a:r>
          </a:p>
          <a:p>
            <a:endParaRPr lang="de-DE" sz="1200" dirty="0"/>
          </a:p>
          <a:p>
            <a:r>
              <a:rPr lang="de-DE" sz="1200" dirty="0" smtClean="0"/>
              <a:t>Ich habe ein Kommunikationsbuch/Ordner/Tafeln/</a:t>
            </a:r>
          </a:p>
          <a:p>
            <a:r>
              <a:rPr lang="de-DE" sz="1200" dirty="0" err="1" smtClean="0"/>
              <a:t>Talker</a:t>
            </a:r>
            <a:r>
              <a:rPr lang="de-DE" sz="1200" dirty="0" smtClean="0"/>
              <a:t>/ sprechende Taste/ ...</a:t>
            </a:r>
            <a:endParaRPr lang="de-DE" sz="1200" dirty="0"/>
          </a:p>
        </p:txBody>
      </p:sp>
      <p:sp>
        <p:nvSpPr>
          <p:cNvPr id="19" name="Abgerundetes Rechteck 18"/>
          <p:cNvSpPr/>
          <p:nvPr/>
        </p:nvSpPr>
        <p:spPr>
          <a:xfrm>
            <a:off x="296523" y="2996952"/>
            <a:ext cx="3825426"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1241628" y="3023955"/>
            <a:ext cx="2835315" cy="461665"/>
          </a:xfrm>
          <a:prstGeom prst="rect">
            <a:avLst/>
          </a:prstGeom>
          <a:noFill/>
        </p:spPr>
        <p:txBody>
          <a:bodyPr wrap="square" rtlCol="0">
            <a:spAutoFit/>
          </a:bodyPr>
          <a:lstStyle/>
          <a:p>
            <a:r>
              <a:rPr lang="de-DE" sz="1200" dirty="0" smtClean="0"/>
              <a:t>Wenn mir etwas </a:t>
            </a:r>
            <a:r>
              <a:rPr lang="de-DE" sz="1200" b="1" dirty="0" smtClean="0"/>
              <a:t>gefällt</a:t>
            </a:r>
            <a:r>
              <a:rPr lang="de-DE" sz="1200" dirty="0" smtClean="0"/>
              <a:t>, </a:t>
            </a:r>
            <a:br>
              <a:rPr lang="de-DE" sz="1200" dirty="0" smtClean="0"/>
            </a:br>
            <a:r>
              <a:rPr lang="de-DE" sz="1200" dirty="0" smtClean="0"/>
              <a:t>drücke ich das so aus:</a:t>
            </a:r>
            <a:endParaRPr lang="de-DE" sz="1200" dirty="0"/>
          </a:p>
        </p:txBody>
      </p:sp>
      <p:cxnSp>
        <p:nvCxnSpPr>
          <p:cNvPr id="40" name="Gerade Verbindung 39"/>
          <p:cNvCxnSpPr/>
          <p:nvPr/>
        </p:nvCxnSpPr>
        <p:spPr>
          <a:xfrm>
            <a:off x="0" y="1124744"/>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194" name="Picture 2" descr="C:\Schule\Bilder und Symbole\METACOM 6.0\PNG_ohne_Rahmen\Verben\kommunizieren.png"/>
          <p:cNvPicPr>
            <a:picLocks noChangeAspect="1" noChangeArrowheads="1"/>
          </p:cNvPicPr>
          <p:nvPr/>
        </p:nvPicPr>
        <p:blipFill>
          <a:blip r:embed="rId2" cstate="print"/>
          <a:srcRect/>
          <a:stretch>
            <a:fillRect/>
          </a:stretch>
        </p:blipFill>
        <p:spPr bwMode="auto">
          <a:xfrm>
            <a:off x="7947375" y="278650"/>
            <a:ext cx="720000" cy="600752"/>
          </a:xfrm>
          <a:prstGeom prst="rect">
            <a:avLst/>
          </a:prstGeom>
          <a:noFill/>
        </p:spPr>
      </p:pic>
      <p:pic>
        <p:nvPicPr>
          <p:cNvPr id="41" name="Picture 2" descr="C:\Schule\Bilder und Symbole\METACOM 6.0\PNG_ohne_Rahmen\Verben\kommunizieren.png"/>
          <p:cNvPicPr>
            <a:picLocks noChangeAspect="1" noChangeArrowheads="1"/>
          </p:cNvPicPr>
          <p:nvPr/>
        </p:nvPicPr>
        <p:blipFill>
          <a:blip r:embed="rId3" cstate="print"/>
          <a:srcRect/>
          <a:stretch>
            <a:fillRect/>
          </a:stretch>
        </p:blipFill>
        <p:spPr bwMode="auto">
          <a:xfrm>
            <a:off x="2591780" y="6541517"/>
            <a:ext cx="315035" cy="262858"/>
          </a:xfrm>
          <a:prstGeom prst="rect">
            <a:avLst/>
          </a:prstGeom>
          <a:noFill/>
        </p:spPr>
      </p:pic>
      <p:pic>
        <p:nvPicPr>
          <p:cNvPr id="8195" name="Picture 3" descr="C:\Schule\Bilder und Symbole\METACOM 6.0\PNG_ohne_Rahmen\Hilfsmittel\Kommunikationstafel.png"/>
          <p:cNvPicPr>
            <a:picLocks noChangeAspect="1" noChangeArrowheads="1"/>
          </p:cNvPicPr>
          <p:nvPr/>
        </p:nvPicPr>
        <p:blipFill>
          <a:blip r:embed="rId4" cstate="print"/>
          <a:srcRect/>
          <a:stretch>
            <a:fillRect/>
          </a:stretch>
        </p:blipFill>
        <p:spPr bwMode="auto">
          <a:xfrm>
            <a:off x="386534" y="2078850"/>
            <a:ext cx="705932" cy="589015"/>
          </a:xfrm>
          <a:prstGeom prst="rect">
            <a:avLst/>
          </a:prstGeom>
          <a:noFill/>
        </p:spPr>
      </p:pic>
      <p:pic>
        <p:nvPicPr>
          <p:cNvPr id="8196" name="Picture 4" descr="C:\Schule\Bilder und Symbole\METACOM 6.0\PNG_ohne_Rahmen\Hilfsmittel\tasterjellybean1farb.png"/>
          <p:cNvPicPr>
            <a:picLocks noChangeAspect="1" noChangeArrowheads="1"/>
          </p:cNvPicPr>
          <p:nvPr/>
        </p:nvPicPr>
        <p:blipFill>
          <a:blip r:embed="rId5" cstate="print"/>
          <a:srcRect/>
          <a:stretch>
            <a:fillRect/>
          </a:stretch>
        </p:blipFill>
        <p:spPr bwMode="auto">
          <a:xfrm>
            <a:off x="386534" y="1448780"/>
            <a:ext cx="703674" cy="587130"/>
          </a:xfrm>
          <a:prstGeom prst="rect">
            <a:avLst/>
          </a:prstGeom>
          <a:noFill/>
        </p:spPr>
      </p:pic>
      <p:sp>
        <p:nvSpPr>
          <p:cNvPr id="42" name="Abgerundetes Rechteck 41"/>
          <p:cNvSpPr/>
          <p:nvPr/>
        </p:nvSpPr>
        <p:spPr>
          <a:xfrm>
            <a:off x="296524" y="4644135"/>
            <a:ext cx="3825426"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1241629" y="4671138"/>
            <a:ext cx="2835315" cy="461665"/>
          </a:xfrm>
          <a:prstGeom prst="rect">
            <a:avLst/>
          </a:prstGeom>
          <a:noFill/>
        </p:spPr>
        <p:txBody>
          <a:bodyPr wrap="square" rtlCol="0">
            <a:spAutoFit/>
          </a:bodyPr>
          <a:lstStyle/>
          <a:p>
            <a:r>
              <a:rPr lang="de-DE" sz="1200" dirty="0" smtClean="0"/>
              <a:t>Wenn mir etwas </a:t>
            </a:r>
            <a:r>
              <a:rPr lang="de-DE" sz="1200" b="1" dirty="0" smtClean="0">
                <a:solidFill>
                  <a:srgbClr val="FF0000"/>
                </a:solidFill>
              </a:rPr>
              <a:t>nicht gefällt</a:t>
            </a:r>
            <a:r>
              <a:rPr lang="de-DE" sz="1200" dirty="0" smtClean="0"/>
              <a:t>, </a:t>
            </a:r>
            <a:br>
              <a:rPr lang="de-DE" sz="1200" dirty="0" smtClean="0"/>
            </a:br>
            <a:r>
              <a:rPr lang="de-DE" sz="1200" dirty="0" smtClean="0"/>
              <a:t>drücke ich das so aus:</a:t>
            </a:r>
            <a:endParaRPr lang="de-DE" sz="1200" dirty="0"/>
          </a:p>
        </p:txBody>
      </p:sp>
      <p:sp>
        <p:nvSpPr>
          <p:cNvPr id="44" name="Abgerundetes Rechteck 43"/>
          <p:cNvSpPr/>
          <p:nvPr/>
        </p:nvSpPr>
        <p:spPr>
          <a:xfrm>
            <a:off x="4977044" y="2978950"/>
            <a:ext cx="3825426"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Textfeld 44"/>
          <p:cNvSpPr txBox="1"/>
          <p:nvPr/>
        </p:nvSpPr>
        <p:spPr>
          <a:xfrm>
            <a:off x="5922149" y="3005953"/>
            <a:ext cx="2835315" cy="276999"/>
          </a:xfrm>
          <a:prstGeom prst="rect">
            <a:avLst/>
          </a:prstGeom>
          <a:noFill/>
        </p:spPr>
        <p:txBody>
          <a:bodyPr wrap="square" rtlCol="0">
            <a:spAutoFit/>
          </a:bodyPr>
          <a:lstStyle/>
          <a:p>
            <a:r>
              <a:rPr lang="de-DE" sz="1200" dirty="0" smtClean="0"/>
              <a:t>So </a:t>
            </a:r>
            <a:r>
              <a:rPr lang="de-DE" sz="1200" b="1" dirty="0" smtClean="0"/>
              <a:t>wähle</a:t>
            </a:r>
            <a:r>
              <a:rPr lang="de-DE" sz="1200" dirty="0" smtClean="0"/>
              <a:t> ich </a:t>
            </a:r>
            <a:r>
              <a:rPr lang="de-DE" sz="1200" b="1" dirty="0" smtClean="0"/>
              <a:t>aus</a:t>
            </a:r>
            <a:r>
              <a:rPr lang="de-DE" sz="1200" dirty="0" smtClean="0"/>
              <a:t> was ich möchte:</a:t>
            </a:r>
            <a:endParaRPr lang="de-DE" sz="1200" dirty="0"/>
          </a:p>
        </p:txBody>
      </p:sp>
      <p:sp>
        <p:nvSpPr>
          <p:cNvPr id="46" name="Abgerundetes Rechteck 45"/>
          <p:cNvSpPr/>
          <p:nvPr/>
        </p:nvSpPr>
        <p:spPr>
          <a:xfrm>
            <a:off x="4977045" y="4644135"/>
            <a:ext cx="3825426"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p:cNvSpPr txBox="1"/>
          <p:nvPr/>
        </p:nvSpPr>
        <p:spPr>
          <a:xfrm>
            <a:off x="5877146" y="4671138"/>
            <a:ext cx="2880320" cy="276999"/>
          </a:xfrm>
          <a:prstGeom prst="rect">
            <a:avLst/>
          </a:prstGeom>
          <a:noFill/>
        </p:spPr>
        <p:txBody>
          <a:bodyPr wrap="square" rtlCol="0">
            <a:spAutoFit/>
          </a:bodyPr>
          <a:lstStyle/>
          <a:p>
            <a:r>
              <a:rPr lang="de-DE" sz="1200" dirty="0" smtClean="0"/>
              <a:t>Am besten kannst du mich so etwas </a:t>
            </a:r>
            <a:r>
              <a:rPr lang="de-DE" sz="1200" b="1" dirty="0" smtClean="0"/>
              <a:t>fragen</a:t>
            </a:r>
            <a:r>
              <a:rPr lang="de-DE" sz="1200" dirty="0" smtClean="0"/>
              <a:t>:</a:t>
            </a:r>
            <a:endParaRPr lang="de-DE" sz="1200" dirty="0"/>
          </a:p>
        </p:txBody>
      </p:sp>
      <p:sp>
        <p:nvSpPr>
          <p:cNvPr id="48" name="Abgerundetes Rechteck 47"/>
          <p:cNvSpPr/>
          <p:nvPr/>
        </p:nvSpPr>
        <p:spPr>
          <a:xfrm>
            <a:off x="4977045" y="1358770"/>
            <a:ext cx="3825426" cy="144016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Textfeld 48"/>
          <p:cNvSpPr txBox="1"/>
          <p:nvPr/>
        </p:nvSpPr>
        <p:spPr>
          <a:xfrm>
            <a:off x="5922150" y="1385773"/>
            <a:ext cx="2835315" cy="276999"/>
          </a:xfrm>
          <a:prstGeom prst="rect">
            <a:avLst/>
          </a:prstGeom>
          <a:noFill/>
        </p:spPr>
        <p:txBody>
          <a:bodyPr wrap="square" rtlCol="0">
            <a:spAutoFit/>
          </a:bodyPr>
          <a:lstStyle/>
          <a:p>
            <a:r>
              <a:rPr lang="de-DE" sz="1200" b="1" dirty="0" smtClean="0"/>
              <a:t>Schmerzen</a:t>
            </a:r>
            <a:r>
              <a:rPr lang="de-DE" sz="1200" dirty="0" smtClean="0"/>
              <a:t> drücke ich so aus:</a:t>
            </a:r>
            <a:endParaRPr lang="de-DE" sz="1200" dirty="0"/>
          </a:p>
        </p:txBody>
      </p:sp>
      <p:pic>
        <p:nvPicPr>
          <p:cNvPr id="8197" name="Picture 5" descr="C:\Schule\Bilder und Symbole\METACOM 6.0\PNG_ohne_Rahmen\Eigenschaften_Emotionen\gluecklichFB.png"/>
          <p:cNvPicPr>
            <a:picLocks noChangeAspect="1" noChangeArrowheads="1"/>
          </p:cNvPicPr>
          <p:nvPr/>
        </p:nvPicPr>
        <p:blipFill>
          <a:blip r:embed="rId6" cstate="print"/>
          <a:srcRect/>
          <a:stretch>
            <a:fillRect/>
          </a:stretch>
        </p:blipFill>
        <p:spPr bwMode="auto">
          <a:xfrm>
            <a:off x="341529" y="3338990"/>
            <a:ext cx="862918" cy="720000"/>
          </a:xfrm>
          <a:prstGeom prst="rect">
            <a:avLst/>
          </a:prstGeom>
          <a:noFill/>
        </p:spPr>
      </p:pic>
      <p:pic>
        <p:nvPicPr>
          <p:cNvPr id="8198" name="Picture 6" descr="C:\Schule\Bilder und Symbole\METACOM 6.0\PNG_ohne_Rahmen\Eigenschaften_Emotionen\wuetendFB.png"/>
          <p:cNvPicPr>
            <a:picLocks noChangeAspect="1" noChangeArrowheads="1"/>
          </p:cNvPicPr>
          <p:nvPr/>
        </p:nvPicPr>
        <p:blipFill>
          <a:blip r:embed="rId7" cstate="print"/>
          <a:srcRect/>
          <a:stretch>
            <a:fillRect/>
          </a:stretch>
        </p:blipFill>
        <p:spPr bwMode="auto">
          <a:xfrm>
            <a:off x="386533" y="5004175"/>
            <a:ext cx="862918" cy="720000"/>
          </a:xfrm>
          <a:prstGeom prst="rect">
            <a:avLst/>
          </a:prstGeom>
          <a:noFill/>
        </p:spPr>
      </p:pic>
      <p:pic>
        <p:nvPicPr>
          <p:cNvPr id="8199" name="Picture 7" descr="C:\Schule\Bilder und Symbole\METACOM 6.0\PNG_ohne_Rahmen\Verben\fragen.png"/>
          <p:cNvPicPr>
            <a:picLocks noChangeAspect="1" noChangeArrowheads="1"/>
          </p:cNvPicPr>
          <p:nvPr/>
        </p:nvPicPr>
        <p:blipFill>
          <a:blip r:embed="rId8" cstate="print"/>
          <a:srcRect/>
          <a:stretch>
            <a:fillRect/>
          </a:stretch>
        </p:blipFill>
        <p:spPr bwMode="auto">
          <a:xfrm>
            <a:off x="5022050" y="4959170"/>
            <a:ext cx="1014482" cy="846462"/>
          </a:xfrm>
          <a:prstGeom prst="rect">
            <a:avLst/>
          </a:prstGeom>
          <a:noFill/>
        </p:spPr>
      </p:pic>
      <p:pic>
        <p:nvPicPr>
          <p:cNvPr id="8200" name="Picture 8" descr="C:\Schule\Bilder und Symbole\METACOM 6.0\PNG_ohne_Rahmen\Kleine_Worte\entweder.png"/>
          <p:cNvPicPr>
            <a:picLocks noChangeAspect="1" noChangeArrowheads="1"/>
          </p:cNvPicPr>
          <p:nvPr/>
        </p:nvPicPr>
        <p:blipFill>
          <a:blip r:embed="rId9" cstate="print"/>
          <a:srcRect/>
          <a:stretch>
            <a:fillRect/>
          </a:stretch>
        </p:blipFill>
        <p:spPr bwMode="auto">
          <a:xfrm>
            <a:off x="5067055" y="3338990"/>
            <a:ext cx="977122" cy="815290"/>
          </a:xfrm>
          <a:prstGeom prst="rect">
            <a:avLst/>
          </a:prstGeom>
          <a:noFill/>
        </p:spPr>
      </p:pic>
      <p:pic>
        <p:nvPicPr>
          <p:cNvPr id="8201" name="Picture 9" descr="C:\Schule\Bilder und Symbole\METACOM 6.0\PNG_ohne_Rahmen\Arzt_Gesundheit\schmerzen2.png"/>
          <p:cNvPicPr>
            <a:picLocks noChangeAspect="1" noChangeArrowheads="1"/>
          </p:cNvPicPr>
          <p:nvPr/>
        </p:nvPicPr>
        <p:blipFill>
          <a:blip r:embed="rId10" cstate="print"/>
          <a:srcRect/>
          <a:stretch>
            <a:fillRect/>
          </a:stretch>
        </p:blipFill>
        <p:spPr bwMode="auto">
          <a:xfrm>
            <a:off x="5067055" y="1718810"/>
            <a:ext cx="957805" cy="799172"/>
          </a:xfrm>
          <a:prstGeom prst="rect">
            <a:avLst/>
          </a:prstGeom>
          <a:noFill/>
        </p:spPr>
      </p:pic>
      <p:graphicFrame>
        <p:nvGraphicFramePr>
          <p:cNvPr id="30" name="Tabelle 29"/>
          <p:cNvGraphicFramePr>
            <a:graphicFrameLocks noGrp="1"/>
          </p:cNvGraphicFramePr>
          <p:nvPr/>
        </p:nvGraphicFramePr>
        <p:xfrm>
          <a:off x="0" y="6219310"/>
          <a:ext cx="9144025" cy="638690"/>
        </p:xfrm>
        <a:graphic>
          <a:graphicData uri="http://schemas.openxmlformats.org/drawingml/2006/table">
            <a:tbl>
              <a:tblPr firstRow="1" bandRow="1">
                <a:tableStyleId>{5940675A-B579-460E-94D1-54222C63F5DA}</a:tableStyleId>
              </a:tblPr>
              <a:tblGrid>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gridCol w="365761"/>
              </a:tblGrid>
              <a:tr h="638690">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600" dirty="0"/>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de-DE" sz="6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39" name="Textfeld 38"/>
          <p:cNvSpPr txBox="1"/>
          <p:nvPr/>
        </p:nvSpPr>
        <p:spPr>
          <a:xfrm>
            <a:off x="2627493" y="6210690"/>
            <a:ext cx="369332" cy="638690"/>
          </a:xfrm>
          <a:prstGeom prst="rect">
            <a:avLst/>
          </a:prstGeom>
          <a:noFill/>
        </p:spPr>
        <p:txBody>
          <a:bodyPr vert="vert270" wrap="square" rtlCol="0">
            <a:spAutoFit/>
          </a:bodyPr>
          <a:lstStyle/>
          <a:p>
            <a:pPr algn="r"/>
            <a:r>
              <a:rPr lang="de-DE" sz="600" dirty="0" err="1" smtClean="0"/>
              <a:t>Kommu</a:t>
            </a:r>
            <a:r>
              <a:rPr lang="de-DE" sz="600" dirty="0" smtClean="0"/>
              <a:t>-</a:t>
            </a:r>
          </a:p>
          <a:p>
            <a:pPr algn="r"/>
            <a:r>
              <a:rPr lang="de-DE" sz="600" dirty="0" err="1" smtClean="0"/>
              <a:t>nikation</a:t>
            </a:r>
            <a:endParaRPr lang="de-DE" sz="600" dirty="0"/>
          </a:p>
        </p:txBody>
      </p:sp>
      <p:sp>
        <p:nvSpPr>
          <p:cNvPr id="28" name="Textfeld 27"/>
          <p:cNvSpPr txBox="1"/>
          <p:nvPr/>
        </p:nvSpPr>
        <p:spPr>
          <a:xfrm rot="16200000">
            <a:off x="7765421" y="4824538"/>
            <a:ext cx="2557110" cy="200055"/>
          </a:xfrm>
          <a:prstGeom prst="rect">
            <a:avLst/>
          </a:prstGeom>
          <a:noFill/>
        </p:spPr>
        <p:txBody>
          <a:bodyPr wrap="none" rtlCol="0">
            <a:spAutoFit/>
          </a:bodyPr>
          <a:lstStyle/>
          <a:p>
            <a:r>
              <a:rPr lang="de-DE" sz="700" dirty="0">
                <a:solidFill>
                  <a:schemeClr val="bg1">
                    <a:lumMod val="65000"/>
                  </a:schemeClr>
                </a:solidFill>
              </a:rPr>
              <a:t>© Nina Fröhlich </a:t>
            </a:r>
            <a:r>
              <a:rPr lang="de-DE" sz="700" dirty="0" smtClean="0">
                <a:solidFill>
                  <a:schemeClr val="bg1">
                    <a:lumMod val="65000"/>
                  </a:schemeClr>
                </a:solidFill>
              </a:rPr>
              <a:t>2015  </a:t>
            </a:r>
            <a:r>
              <a:rPr lang="de-DE" sz="700" dirty="0">
                <a:solidFill>
                  <a:schemeClr val="bg1">
                    <a:lumMod val="65000"/>
                  </a:schemeClr>
                </a:solidFill>
              </a:rPr>
              <a:t>-  METACOM Symbole © Annette Kitzinger</a:t>
            </a:r>
          </a:p>
        </p:txBody>
      </p:sp>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1294</Words>
  <Application>Microsoft Office PowerPoint</Application>
  <PresentationFormat>Bildschirmpräsentation (4:3)</PresentationFormat>
  <Paragraphs>549</Paragraphs>
  <Slides>27</Slides>
  <Notes>0</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Larissa-Design</vt:lpstr>
      <vt:lpstr>Ideen für die Deckblatt-Gestaltung: kreativ gestalten mit vielen Fotos, dem Namen   Evtl. sollte auch ein Leserhinweis wie dieser drauf:  Dieses Buch hilft dir, mich etwas besser kennenzulernen und zeigt dir, wie ich kommuniziere.  Bitte schaue es mit mir zusammen an, damit wir dabei miteinander ins Gespräch kommen können!  Du musst mich auf jeden Fall fragen, bevor du es dir anschaust!  Gehe bitte immer davon aus, dass ich alles, was du in meiner Anwesenheit über mich redest, verstehe.  Sprich bitte immer mit mir und nicht über mich.  Beziehe mich überall mit ein, und lass mich nicht einfach daneben stehen.   Gestatte mir, dass ich mich manchmal ärgere, wenn ich mich unverstanden fühle. </vt:lpstr>
      <vt:lpstr>Das bin ich!</vt:lpstr>
      <vt:lpstr>Da wohne ich!</vt:lpstr>
      <vt:lpstr>So möchte ich mal wohnen!</vt:lpstr>
      <vt:lpstr>Das ist meine Familie!</vt:lpstr>
      <vt:lpstr>Das habe ich bisher erlebt!</vt:lpstr>
      <vt:lpstr>Wichtige medizinische Informationen!</vt:lpstr>
      <vt:lpstr>Das sind wichtige Menschen für mich!</vt:lpstr>
      <vt:lpstr>So kommuniziere ich!</vt:lpstr>
      <vt:lpstr>Das mag ich gerne!</vt:lpstr>
      <vt:lpstr>Das mag ich nicht!</vt:lpstr>
      <vt:lpstr>Das ziehe ich am liebsten an!</vt:lpstr>
      <vt:lpstr>Das mache ich in meiner Freizeit!</vt:lpstr>
      <vt:lpstr>So möchte ich in Zukunft meine Freizeit gestalten!</vt:lpstr>
      <vt:lpstr>Das ist etwas Besonderes an mir!</vt:lpstr>
      <vt:lpstr>Das sind meine Stärken!</vt:lpstr>
      <vt:lpstr>Essen und Getränke</vt:lpstr>
      <vt:lpstr>Haushalt</vt:lpstr>
      <vt:lpstr>Körperpflege</vt:lpstr>
      <vt:lpstr>So war es in der Schule</vt:lpstr>
      <vt:lpstr>Arbeiten</vt:lpstr>
      <vt:lpstr>Mein Praktikum:</vt:lpstr>
      <vt:lpstr>So war mein Praktikum:</vt:lpstr>
      <vt:lpstr>Das möchte ich gerne arbeiten...</vt:lpstr>
      <vt:lpstr>Lebensträume</vt:lpstr>
      <vt:lpstr>Neuigkeiten  </vt:lpstr>
      <vt:lpstr>Register in der Übersicht</vt:lpstr>
    </vt:vector>
  </TitlesOfParts>
  <Manager>METACOM Symbole © Annette Kitzinger</Manager>
  <LinksUpToDate>false</LinksUpToDate>
  <SharedDoc>false</SharedDoc>
  <HyperlinkBase>Download: www.metacom-symbole.de</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Ich-Buch Übergang Schule-Beruf</dc:title>
  <dc:creator>Nina Fröhlich</dc:creator>
  <cp:lastModifiedBy>Königskind</cp:lastModifiedBy>
  <cp:revision>129</cp:revision>
  <dcterms:created xsi:type="dcterms:W3CDTF">2014-05-01T07:11:08Z</dcterms:created>
  <dcterms:modified xsi:type="dcterms:W3CDTF">2015-09-15T20:15:42Z</dcterms:modified>
</cp:coreProperties>
</file>